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8" r:id="rId3"/>
    <p:sldId id="256" r:id="rId4"/>
    <p:sldId id="282" r:id="rId5"/>
    <p:sldId id="288" r:id="rId6"/>
    <p:sldId id="257" r:id="rId7"/>
    <p:sldId id="260" r:id="rId8"/>
    <p:sldId id="283" r:id="rId9"/>
    <p:sldId id="259" r:id="rId10"/>
    <p:sldId id="271" r:id="rId11"/>
    <p:sldId id="272" r:id="rId12"/>
    <p:sldId id="270" r:id="rId13"/>
    <p:sldId id="290" r:id="rId14"/>
    <p:sldId id="261" r:id="rId15"/>
    <p:sldId id="275" r:id="rId16"/>
    <p:sldId id="262" r:id="rId17"/>
    <p:sldId id="277" r:id="rId18"/>
    <p:sldId id="263" r:id="rId19"/>
    <p:sldId id="273" r:id="rId20"/>
    <p:sldId id="264" r:id="rId21"/>
    <p:sldId id="265" r:id="rId22"/>
    <p:sldId id="279" r:id="rId23"/>
    <p:sldId id="286" r:id="rId24"/>
    <p:sldId id="289" r:id="rId25"/>
    <p:sldId id="278" r:id="rId26"/>
    <p:sldId id="276" r:id="rId27"/>
    <p:sldId id="274" r:id="rId28"/>
    <p:sldId id="280"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4660"/>
  </p:normalViewPr>
  <p:slideViewPr>
    <p:cSldViewPr snapToGrid="0">
      <p:cViewPr varScale="1">
        <p:scale>
          <a:sx n="113" d="100"/>
          <a:sy n="113" d="100"/>
        </p:scale>
        <p:origin x="4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4DA6-FB4F-4448-9981-7C70885635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3AB392-601D-46C5-B83F-2F6FD8D6A4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9144A1-590A-446F-AD31-73E0C7F20523}"/>
              </a:ext>
            </a:extLst>
          </p:cNvPr>
          <p:cNvSpPr>
            <a:spLocks noGrp="1"/>
          </p:cNvSpPr>
          <p:nvPr>
            <p:ph type="dt" sz="half" idx="10"/>
          </p:nvPr>
        </p:nvSpPr>
        <p:spPr/>
        <p:txBody>
          <a:bodyPr/>
          <a:lstStyle/>
          <a:p>
            <a:fld id="{B44C09CF-8513-413C-9FCD-A77E22AF3C47}" type="datetimeFigureOut">
              <a:rPr lang="en-US" smtClean="0"/>
              <a:t>3/6/2025</a:t>
            </a:fld>
            <a:endParaRPr lang="en-US"/>
          </a:p>
        </p:txBody>
      </p:sp>
      <p:sp>
        <p:nvSpPr>
          <p:cNvPr id="5" name="Footer Placeholder 4">
            <a:extLst>
              <a:ext uri="{FF2B5EF4-FFF2-40B4-BE49-F238E27FC236}">
                <a16:creationId xmlns:a16="http://schemas.microsoft.com/office/drawing/2014/main" id="{7082C24E-2121-42C0-864D-E706C2BD5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56E54-0653-484B-B4C6-3CECEC4D9652}"/>
              </a:ext>
            </a:extLst>
          </p:cNvPr>
          <p:cNvSpPr>
            <a:spLocks noGrp="1"/>
          </p:cNvSpPr>
          <p:nvPr>
            <p:ph type="sldNum" sz="quarter" idx="12"/>
          </p:nvPr>
        </p:nvSpPr>
        <p:spPr/>
        <p:txBody>
          <a:bodyPr/>
          <a:lstStyle/>
          <a:p>
            <a:fld id="{E99A9381-065A-4AF6-812E-EB9CB076E7E0}" type="slidenum">
              <a:rPr lang="en-US" smtClean="0"/>
              <a:t>‹#›</a:t>
            </a:fld>
            <a:endParaRPr lang="en-US"/>
          </a:p>
        </p:txBody>
      </p:sp>
    </p:spTree>
    <p:extLst>
      <p:ext uri="{BB962C8B-B14F-4D97-AF65-F5344CB8AC3E}">
        <p14:creationId xmlns:p14="http://schemas.microsoft.com/office/powerpoint/2010/main" val="1412458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A7E76-7160-48EE-A334-60E6BDA4C6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A2C627-79A0-4EF6-97AC-AEE7A2F561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C8D64-B3F1-4A37-BA87-1A22E2A34B96}"/>
              </a:ext>
            </a:extLst>
          </p:cNvPr>
          <p:cNvSpPr>
            <a:spLocks noGrp="1"/>
          </p:cNvSpPr>
          <p:nvPr>
            <p:ph type="dt" sz="half" idx="10"/>
          </p:nvPr>
        </p:nvSpPr>
        <p:spPr/>
        <p:txBody>
          <a:bodyPr/>
          <a:lstStyle/>
          <a:p>
            <a:fld id="{B44C09CF-8513-413C-9FCD-A77E22AF3C47}" type="datetimeFigureOut">
              <a:rPr lang="en-US" smtClean="0"/>
              <a:t>3/6/2025</a:t>
            </a:fld>
            <a:endParaRPr lang="en-US"/>
          </a:p>
        </p:txBody>
      </p:sp>
      <p:sp>
        <p:nvSpPr>
          <p:cNvPr id="5" name="Footer Placeholder 4">
            <a:extLst>
              <a:ext uri="{FF2B5EF4-FFF2-40B4-BE49-F238E27FC236}">
                <a16:creationId xmlns:a16="http://schemas.microsoft.com/office/drawing/2014/main" id="{DF9AF5AA-E4A5-4C78-9FA9-EA4814E7E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983FC-ACB7-4A80-8274-2D9C6ED3253C}"/>
              </a:ext>
            </a:extLst>
          </p:cNvPr>
          <p:cNvSpPr>
            <a:spLocks noGrp="1"/>
          </p:cNvSpPr>
          <p:nvPr>
            <p:ph type="sldNum" sz="quarter" idx="12"/>
          </p:nvPr>
        </p:nvSpPr>
        <p:spPr/>
        <p:txBody>
          <a:bodyPr/>
          <a:lstStyle/>
          <a:p>
            <a:fld id="{E99A9381-065A-4AF6-812E-EB9CB076E7E0}" type="slidenum">
              <a:rPr lang="en-US" smtClean="0"/>
              <a:t>‹#›</a:t>
            </a:fld>
            <a:endParaRPr lang="en-US"/>
          </a:p>
        </p:txBody>
      </p:sp>
    </p:spTree>
    <p:extLst>
      <p:ext uri="{BB962C8B-B14F-4D97-AF65-F5344CB8AC3E}">
        <p14:creationId xmlns:p14="http://schemas.microsoft.com/office/powerpoint/2010/main" val="100488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77078D-C739-4A21-8FE5-A5554F15B7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CE089F-F347-48F5-903F-265193C668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0820E-3E99-4BB7-B969-9B69726AA767}"/>
              </a:ext>
            </a:extLst>
          </p:cNvPr>
          <p:cNvSpPr>
            <a:spLocks noGrp="1"/>
          </p:cNvSpPr>
          <p:nvPr>
            <p:ph type="dt" sz="half" idx="10"/>
          </p:nvPr>
        </p:nvSpPr>
        <p:spPr/>
        <p:txBody>
          <a:bodyPr/>
          <a:lstStyle/>
          <a:p>
            <a:fld id="{B44C09CF-8513-413C-9FCD-A77E22AF3C47}" type="datetimeFigureOut">
              <a:rPr lang="en-US" smtClean="0"/>
              <a:t>3/6/2025</a:t>
            </a:fld>
            <a:endParaRPr lang="en-US"/>
          </a:p>
        </p:txBody>
      </p:sp>
      <p:sp>
        <p:nvSpPr>
          <p:cNvPr id="5" name="Footer Placeholder 4">
            <a:extLst>
              <a:ext uri="{FF2B5EF4-FFF2-40B4-BE49-F238E27FC236}">
                <a16:creationId xmlns:a16="http://schemas.microsoft.com/office/drawing/2014/main" id="{5534A983-BD08-46E1-BCCB-365BFBFF7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ECEBB-6EAA-4080-99CF-CF1E6662E134}"/>
              </a:ext>
            </a:extLst>
          </p:cNvPr>
          <p:cNvSpPr>
            <a:spLocks noGrp="1"/>
          </p:cNvSpPr>
          <p:nvPr>
            <p:ph type="sldNum" sz="quarter" idx="12"/>
          </p:nvPr>
        </p:nvSpPr>
        <p:spPr/>
        <p:txBody>
          <a:bodyPr/>
          <a:lstStyle/>
          <a:p>
            <a:fld id="{E99A9381-065A-4AF6-812E-EB9CB076E7E0}" type="slidenum">
              <a:rPr lang="en-US" smtClean="0"/>
              <a:t>‹#›</a:t>
            </a:fld>
            <a:endParaRPr lang="en-US"/>
          </a:p>
        </p:txBody>
      </p:sp>
    </p:spTree>
    <p:extLst>
      <p:ext uri="{BB962C8B-B14F-4D97-AF65-F5344CB8AC3E}">
        <p14:creationId xmlns:p14="http://schemas.microsoft.com/office/powerpoint/2010/main" val="270602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652A-6FDA-4F5F-B291-C827D00AE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0ECBD7-5219-44ED-A50B-231A388424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D6C5B-56C5-485E-89DD-E94CD9D0D1A3}"/>
              </a:ext>
            </a:extLst>
          </p:cNvPr>
          <p:cNvSpPr>
            <a:spLocks noGrp="1"/>
          </p:cNvSpPr>
          <p:nvPr>
            <p:ph type="dt" sz="half" idx="10"/>
          </p:nvPr>
        </p:nvSpPr>
        <p:spPr/>
        <p:txBody>
          <a:bodyPr/>
          <a:lstStyle/>
          <a:p>
            <a:fld id="{B44C09CF-8513-413C-9FCD-A77E22AF3C47}" type="datetimeFigureOut">
              <a:rPr lang="en-US" smtClean="0"/>
              <a:t>3/6/2025</a:t>
            </a:fld>
            <a:endParaRPr lang="en-US"/>
          </a:p>
        </p:txBody>
      </p:sp>
      <p:sp>
        <p:nvSpPr>
          <p:cNvPr id="5" name="Footer Placeholder 4">
            <a:extLst>
              <a:ext uri="{FF2B5EF4-FFF2-40B4-BE49-F238E27FC236}">
                <a16:creationId xmlns:a16="http://schemas.microsoft.com/office/drawing/2014/main" id="{014B13B6-DA95-439F-90BE-DACEABE24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872A3-2770-47C9-A8B7-32D84463BDFC}"/>
              </a:ext>
            </a:extLst>
          </p:cNvPr>
          <p:cNvSpPr>
            <a:spLocks noGrp="1"/>
          </p:cNvSpPr>
          <p:nvPr>
            <p:ph type="sldNum" sz="quarter" idx="12"/>
          </p:nvPr>
        </p:nvSpPr>
        <p:spPr/>
        <p:txBody>
          <a:bodyPr/>
          <a:lstStyle/>
          <a:p>
            <a:fld id="{E99A9381-065A-4AF6-812E-EB9CB076E7E0}" type="slidenum">
              <a:rPr lang="en-US" smtClean="0"/>
              <a:t>‹#›</a:t>
            </a:fld>
            <a:endParaRPr lang="en-US"/>
          </a:p>
        </p:txBody>
      </p:sp>
    </p:spTree>
    <p:extLst>
      <p:ext uri="{BB962C8B-B14F-4D97-AF65-F5344CB8AC3E}">
        <p14:creationId xmlns:p14="http://schemas.microsoft.com/office/powerpoint/2010/main" val="114571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F4FE-0693-4022-9FCC-829E2BE0A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633159-80D0-423D-BB9F-AEB3CCDF4F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4747B9-A776-4F47-A5B1-74903390D4ED}"/>
              </a:ext>
            </a:extLst>
          </p:cNvPr>
          <p:cNvSpPr>
            <a:spLocks noGrp="1"/>
          </p:cNvSpPr>
          <p:nvPr>
            <p:ph type="dt" sz="half" idx="10"/>
          </p:nvPr>
        </p:nvSpPr>
        <p:spPr/>
        <p:txBody>
          <a:bodyPr/>
          <a:lstStyle/>
          <a:p>
            <a:fld id="{B44C09CF-8513-413C-9FCD-A77E22AF3C47}" type="datetimeFigureOut">
              <a:rPr lang="en-US" smtClean="0"/>
              <a:t>3/6/2025</a:t>
            </a:fld>
            <a:endParaRPr lang="en-US"/>
          </a:p>
        </p:txBody>
      </p:sp>
      <p:sp>
        <p:nvSpPr>
          <p:cNvPr id="5" name="Footer Placeholder 4">
            <a:extLst>
              <a:ext uri="{FF2B5EF4-FFF2-40B4-BE49-F238E27FC236}">
                <a16:creationId xmlns:a16="http://schemas.microsoft.com/office/drawing/2014/main" id="{5B3E0908-3FE4-45DD-8BA2-33BF7D550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764E2-0A57-43B5-8188-166CE20E916A}"/>
              </a:ext>
            </a:extLst>
          </p:cNvPr>
          <p:cNvSpPr>
            <a:spLocks noGrp="1"/>
          </p:cNvSpPr>
          <p:nvPr>
            <p:ph type="sldNum" sz="quarter" idx="12"/>
          </p:nvPr>
        </p:nvSpPr>
        <p:spPr/>
        <p:txBody>
          <a:bodyPr/>
          <a:lstStyle/>
          <a:p>
            <a:fld id="{E99A9381-065A-4AF6-812E-EB9CB076E7E0}" type="slidenum">
              <a:rPr lang="en-US" smtClean="0"/>
              <a:t>‹#›</a:t>
            </a:fld>
            <a:endParaRPr lang="en-US"/>
          </a:p>
        </p:txBody>
      </p:sp>
    </p:spTree>
    <p:extLst>
      <p:ext uri="{BB962C8B-B14F-4D97-AF65-F5344CB8AC3E}">
        <p14:creationId xmlns:p14="http://schemas.microsoft.com/office/powerpoint/2010/main" val="106385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1EC50-C8E3-4488-930C-FC15376B6E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0760D5-50FB-4800-8E5C-7E8E07E76F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FAD583-B2DA-45E0-92E1-483EE340A0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F4BA92-71A4-436A-91FC-D214C487F3DB}"/>
              </a:ext>
            </a:extLst>
          </p:cNvPr>
          <p:cNvSpPr>
            <a:spLocks noGrp="1"/>
          </p:cNvSpPr>
          <p:nvPr>
            <p:ph type="dt" sz="half" idx="10"/>
          </p:nvPr>
        </p:nvSpPr>
        <p:spPr/>
        <p:txBody>
          <a:bodyPr/>
          <a:lstStyle/>
          <a:p>
            <a:fld id="{B44C09CF-8513-413C-9FCD-A77E22AF3C47}" type="datetimeFigureOut">
              <a:rPr lang="en-US" smtClean="0"/>
              <a:t>3/6/2025</a:t>
            </a:fld>
            <a:endParaRPr lang="en-US"/>
          </a:p>
        </p:txBody>
      </p:sp>
      <p:sp>
        <p:nvSpPr>
          <p:cNvPr id="6" name="Footer Placeholder 5">
            <a:extLst>
              <a:ext uri="{FF2B5EF4-FFF2-40B4-BE49-F238E27FC236}">
                <a16:creationId xmlns:a16="http://schemas.microsoft.com/office/drawing/2014/main" id="{83905C7C-26AD-4940-BFB0-8B8861CE0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659D6-D2F6-4A18-924D-229865154F50}"/>
              </a:ext>
            </a:extLst>
          </p:cNvPr>
          <p:cNvSpPr>
            <a:spLocks noGrp="1"/>
          </p:cNvSpPr>
          <p:nvPr>
            <p:ph type="sldNum" sz="quarter" idx="12"/>
          </p:nvPr>
        </p:nvSpPr>
        <p:spPr/>
        <p:txBody>
          <a:bodyPr/>
          <a:lstStyle/>
          <a:p>
            <a:fld id="{E99A9381-065A-4AF6-812E-EB9CB076E7E0}" type="slidenum">
              <a:rPr lang="en-US" smtClean="0"/>
              <a:t>‹#›</a:t>
            </a:fld>
            <a:endParaRPr lang="en-US"/>
          </a:p>
        </p:txBody>
      </p:sp>
    </p:spTree>
    <p:extLst>
      <p:ext uri="{BB962C8B-B14F-4D97-AF65-F5344CB8AC3E}">
        <p14:creationId xmlns:p14="http://schemas.microsoft.com/office/powerpoint/2010/main" val="1592953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3191-7E7F-41E9-B6FE-C90B96153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3C1FD1-2D02-40EA-8DF5-ED5BEDA89B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D50431-FB7C-419C-8636-C59E25D32A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79EB29-702B-4F0B-B7BE-73A65C40DF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7E6B26-1F5D-47E1-BCA7-63BD4CC3E8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B03CC0-F766-4759-953D-4D5461D0873B}"/>
              </a:ext>
            </a:extLst>
          </p:cNvPr>
          <p:cNvSpPr>
            <a:spLocks noGrp="1"/>
          </p:cNvSpPr>
          <p:nvPr>
            <p:ph type="dt" sz="half" idx="10"/>
          </p:nvPr>
        </p:nvSpPr>
        <p:spPr/>
        <p:txBody>
          <a:bodyPr/>
          <a:lstStyle/>
          <a:p>
            <a:fld id="{B44C09CF-8513-413C-9FCD-A77E22AF3C47}" type="datetimeFigureOut">
              <a:rPr lang="en-US" smtClean="0"/>
              <a:t>3/6/2025</a:t>
            </a:fld>
            <a:endParaRPr lang="en-US"/>
          </a:p>
        </p:txBody>
      </p:sp>
      <p:sp>
        <p:nvSpPr>
          <p:cNvPr id="8" name="Footer Placeholder 7">
            <a:extLst>
              <a:ext uri="{FF2B5EF4-FFF2-40B4-BE49-F238E27FC236}">
                <a16:creationId xmlns:a16="http://schemas.microsoft.com/office/drawing/2014/main" id="{59F41D73-9F5B-4169-ADDD-588ACE5B5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A64CCB-A121-403C-8352-6E10E5059FFA}"/>
              </a:ext>
            </a:extLst>
          </p:cNvPr>
          <p:cNvSpPr>
            <a:spLocks noGrp="1"/>
          </p:cNvSpPr>
          <p:nvPr>
            <p:ph type="sldNum" sz="quarter" idx="12"/>
          </p:nvPr>
        </p:nvSpPr>
        <p:spPr/>
        <p:txBody>
          <a:bodyPr/>
          <a:lstStyle/>
          <a:p>
            <a:fld id="{E99A9381-065A-4AF6-812E-EB9CB076E7E0}" type="slidenum">
              <a:rPr lang="en-US" smtClean="0"/>
              <a:t>‹#›</a:t>
            </a:fld>
            <a:endParaRPr lang="en-US"/>
          </a:p>
        </p:txBody>
      </p:sp>
    </p:spTree>
    <p:extLst>
      <p:ext uri="{BB962C8B-B14F-4D97-AF65-F5344CB8AC3E}">
        <p14:creationId xmlns:p14="http://schemas.microsoft.com/office/powerpoint/2010/main" val="289184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33EF0-BEDF-4876-931A-B72AAA130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30DD32-6D50-4F4F-94A2-05D282E91062}"/>
              </a:ext>
            </a:extLst>
          </p:cNvPr>
          <p:cNvSpPr>
            <a:spLocks noGrp="1"/>
          </p:cNvSpPr>
          <p:nvPr>
            <p:ph type="dt" sz="half" idx="10"/>
          </p:nvPr>
        </p:nvSpPr>
        <p:spPr/>
        <p:txBody>
          <a:bodyPr/>
          <a:lstStyle/>
          <a:p>
            <a:fld id="{B44C09CF-8513-413C-9FCD-A77E22AF3C47}" type="datetimeFigureOut">
              <a:rPr lang="en-US" smtClean="0"/>
              <a:t>3/6/2025</a:t>
            </a:fld>
            <a:endParaRPr lang="en-US"/>
          </a:p>
        </p:txBody>
      </p:sp>
      <p:sp>
        <p:nvSpPr>
          <p:cNvPr id="4" name="Footer Placeholder 3">
            <a:extLst>
              <a:ext uri="{FF2B5EF4-FFF2-40B4-BE49-F238E27FC236}">
                <a16:creationId xmlns:a16="http://schemas.microsoft.com/office/drawing/2014/main" id="{F608B23D-56D4-42EF-8CE7-2DC82F57AB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257D0F-CCB8-4ED3-A296-7509EAD281B1}"/>
              </a:ext>
            </a:extLst>
          </p:cNvPr>
          <p:cNvSpPr>
            <a:spLocks noGrp="1"/>
          </p:cNvSpPr>
          <p:nvPr>
            <p:ph type="sldNum" sz="quarter" idx="12"/>
          </p:nvPr>
        </p:nvSpPr>
        <p:spPr/>
        <p:txBody>
          <a:bodyPr/>
          <a:lstStyle/>
          <a:p>
            <a:fld id="{E99A9381-065A-4AF6-812E-EB9CB076E7E0}" type="slidenum">
              <a:rPr lang="en-US" smtClean="0"/>
              <a:t>‹#›</a:t>
            </a:fld>
            <a:endParaRPr lang="en-US"/>
          </a:p>
        </p:txBody>
      </p:sp>
    </p:spTree>
    <p:extLst>
      <p:ext uri="{BB962C8B-B14F-4D97-AF65-F5344CB8AC3E}">
        <p14:creationId xmlns:p14="http://schemas.microsoft.com/office/powerpoint/2010/main" val="10046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F0920-3EF4-423C-9882-9F4B161F0C78}"/>
              </a:ext>
            </a:extLst>
          </p:cNvPr>
          <p:cNvSpPr>
            <a:spLocks noGrp="1"/>
          </p:cNvSpPr>
          <p:nvPr>
            <p:ph type="dt" sz="half" idx="10"/>
          </p:nvPr>
        </p:nvSpPr>
        <p:spPr/>
        <p:txBody>
          <a:bodyPr/>
          <a:lstStyle/>
          <a:p>
            <a:fld id="{B44C09CF-8513-413C-9FCD-A77E22AF3C47}" type="datetimeFigureOut">
              <a:rPr lang="en-US" smtClean="0"/>
              <a:t>3/6/2025</a:t>
            </a:fld>
            <a:endParaRPr lang="en-US"/>
          </a:p>
        </p:txBody>
      </p:sp>
      <p:sp>
        <p:nvSpPr>
          <p:cNvPr id="3" name="Footer Placeholder 2">
            <a:extLst>
              <a:ext uri="{FF2B5EF4-FFF2-40B4-BE49-F238E27FC236}">
                <a16:creationId xmlns:a16="http://schemas.microsoft.com/office/drawing/2014/main" id="{B84BD15E-25A3-485C-8C91-000B2300A9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FD68FE-B406-4BC7-A2F1-528B77DA8774}"/>
              </a:ext>
            </a:extLst>
          </p:cNvPr>
          <p:cNvSpPr>
            <a:spLocks noGrp="1"/>
          </p:cNvSpPr>
          <p:nvPr>
            <p:ph type="sldNum" sz="quarter" idx="12"/>
          </p:nvPr>
        </p:nvSpPr>
        <p:spPr/>
        <p:txBody>
          <a:bodyPr/>
          <a:lstStyle/>
          <a:p>
            <a:fld id="{E99A9381-065A-4AF6-812E-EB9CB076E7E0}" type="slidenum">
              <a:rPr lang="en-US" smtClean="0"/>
              <a:t>‹#›</a:t>
            </a:fld>
            <a:endParaRPr lang="en-US"/>
          </a:p>
        </p:txBody>
      </p:sp>
    </p:spTree>
    <p:extLst>
      <p:ext uri="{BB962C8B-B14F-4D97-AF65-F5344CB8AC3E}">
        <p14:creationId xmlns:p14="http://schemas.microsoft.com/office/powerpoint/2010/main" val="424429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E51F-2754-4EFD-95D1-B29F6D2C3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BC8869-FC3C-4E09-B5D7-1D712A77FF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DE5AC7-89CA-4EC9-8FE1-B11442B98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470213-965F-4BDF-8DCE-6D88D1D4AB7F}"/>
              </a:ext>
            </a:extLst>
          </p:cNvPr>
          <p:cNvSpPr>
            <a:spLocks noGrp="1"/>
          </p:cNvSpPr>
          <p:nvPr>
            <p:ph type="dt" sz="half" idx="10"/>
          </p:nvPr>
        </p:nvSpPr>
        <p:spPr/>
        <p:txBody>
          <a:bodyPr/>
          <a:lstStyle/>
          <a:p>
            <a:fld id="{B44C09CF-8513-413C-9FCD-A77E22AF3C47}" type="datetimeFigureOut">
              <a:rPr lang="en-US" smtClean="0"/>
              <a:t>3/6/2025</a:t>
            </a:fld>
            <a:endParaRPr lang="en-US"/>
          </a:p>
        </p:txBody>
      </p:sp>
      <p:sp>
        <p:nvSpPr>
          <p:cNvPr id="6" name="Footer Placeholder 5">
            <a:extLst>
              <a:ext uri="{FF2B5EF4-FFF2-40B4-BE49-F238E27FC236}">
                <a16:creationId xmlns:a16="http://schemas.microsoft.com/office/drawing/2014/main" id="{69DC539D-8CE1-4A4A-9D9A-6A43DDDB9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02F49-06EC-446E-81D3-9BCCCF90BBAE}"/>
              </a:ext>
            </a:extLst>
          </p:cNvPr>
          <p:cNvSpPr>
            <a:spLocks noGrp="1"/>
          </p:cNvSpPr>
          <p:nvPr>
            <p:ph type="sldNum" sz="quarter" idx="12"/>
          </p:nvPr>
        </p:nvSpPr>
        <p:spPr/>
        <p:txBody>
          <a:bodyPr/>
          <a:lstStyle/>
          <a:p>
            <a:fld id="{E99A9381-065A-4AF6-812E-EB9CB076E7E0}" type="slidenum">
              <a:rPr lang="en-US" smtClean="0"/>
              <a:t>‹#›</a:t>
            </a:fld>
            <a:endParaRPr lang="en-US"/>
          </a:p>
        </p:txBody>
      </p:sp>
    </p:spTree>
    <p:extLst>
      <p:ext uri="{BB962C8B-B14F-4D97-AF65-F5344CB8AC3E}">
        <p14:creationId xmlns:p14="http://schemas.microsoft.com/office/powerpoint/2010/main" val="58591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9DAE-7F81-4C8A-98CE-7B389CC5F2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52EF27-4FCB-4463-A699-A087DB5DB3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CC32BF-6B9F-44D7-936F-457F374BF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DCFFB1-56A0-4BC3-AE5E-1986CC6504B6}"/>
              </a:ext>
            </a:extLst>
          </p:cNvPr>
          <p:cNvSpPr>
            <a:spLocks noGrp="1"/>
          </p:cNvSpPr>
          <p:nvPr>
            <p:ph type="dt" sz="half" idx="10"/>
          </p:nvPr>
        </p:nvSpPr>
        <p:spPr/>
        <p:txBody>
          <a:bodyPr/>
          <a:lstStyle/>
          <a:p>
            <a:fld id="{B44C09CF-8513-413C-9FCD-A77E22AF3C47}" type="datetimeFigureOut">
              <a:rPr lang="en-US" smtClean="0"/>
              <a:t>3/6/2025</a:t>
            </a:fld>
            <a:endParaRPr lang="en-US"/>
          </a:p>
        </p:txBody>
      </p:sp>
      <p:sp>
        <p:nvSpPr>
          <p:cNvPr id="6" name="Footer Placeholder 5">
            <a:extLst>
              <a:ext uri="{FF2B5EF4-FFF2-40B4-BE49-F238E27FC236}">
                <a16:creationId xmlns:a16="http://schemas.microsoft.com/office/drawing/2014/main" id="{80D7BE1B-CDE9-4A87-B9C6-03CE4D712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6FC6FD-9E02-48FF-B17A-08A788223A8A}"/>
              </a:ext>
            </a:extLst>
          </p:cNvPr>
          <p:cNvSpPr>
            <a:spLocks noGrp="1"/>
          </p:cNvSpPr>
          <p:nvPr>
            <p:ph type="sldNum" sz="quarter" idx="12"/>
          </p:nvPr>
        </p:nvSpPr>
        <p:spPr/>
        <p:txBody>
          <a:bodyPr/>
          <a:lstStyle/>
          <a:p>
            <a:fld id="{E99A9381-065A-4AF6-812E-EB9CB076E7E0}" type="slidenum">
              <a:rPr lang="en-US" smtClean="0"/>
              <a:t>‹#›</a:t>
            </a:fld>
            <a:endParaRPr lang="en-US"/>
          </a:p>
        </p:txBody>
      </p:sp>
    </p:spTree>
    <p:extLst>
      <p:ext uri="{BB962C8B-B14F-4D97-AF65-F5344CB8AC3E}">
        <p14:creationId xmlns:p14="http://schemas.microsoft.com/office/powerpoint/2010/main" val="210630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A8BC26-E2F2-406A-A4E2-49790E2C36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A98565-8F45-4744-A56C-2AEE65D33C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BD76-CD18-4068-A931-B26F05ABDA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C09CF-8513-413C-9FCD-A77E22AF3C47}" type="datetimeFigureOut">
              <a:rPr lang="en-US" smtClean="0"/>
              <a:t>3/6/2025</a:t>
            </a:fld>
            <a:endParaRPr lang="en-US"/>
          </a:p>
        </p:txBody>
      </p:sp>
      <p:sp>
        <p:nvSpPr>
          <p:cNvPr id="5" name="Footer Placeholder 4">
            <a:extLst>
              <a:ext uri="{FF2B5EF4-FFF2-40B4-BE49-F238E27FC236}">
                <a16:creationId xmlns:a16="http://schemas.microsoft.com/office/drawing/2014/main" id="{AC8196BE-4DC5-410C-B90C-ABC7999CF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61104D-BB62-41BF-BBA1-391B858F3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A9381-065A-4AF6-812E-EB9CB076E7E0}" type="slidenum">
              <a:rPr lang="en-US" smtClean="0"/>
              <a:t>‹#›</a:t>
            </a:fld>
            <a:endParaRPr lang="en-US"/>
          </a:p>
        </p:txBody>
      </p:sp>
    </p:spTree>
    <p:extLst>
      <p:ext uri="{BB962C8B-B14F-4D97-AF65-F5344CB8AC3E}">
        <p14:creationId xmlns:p14="http://schemas.microsoft.com/office/powerpoint/2010/main" val="1483014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5.emf"/><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8B06C-CF06-4025-9EF6-5E2D1B8300B8}"/>
              </a:ext>
            </a:extLst>
          </p:cNvPr>
          <p:cNvSpPr>
            <a:spLocks noGrp="1"/>
          </p:cNvSpPr>
          <p:nvPr>
            <p:ph type="title"/>
          </p:nvPr>
        </p:nvSpPr>
        <p:spPr/>
        <p:txBody>
          <a:bodyPr/>
          <a:lstStyle/>
          <a:p>
            <a:pPr algn="ctr"/>
            <a:r>
              <a:rPr lang="en-US" dirty="0">
                <a:solidFill>
                  <a:srgbClr val="7030A0"/>
                </a:solidFill>
              </a:rPr>
              <a:t>Introductions</a:t>
            </a:r>
          </a:p>
        </p:txBody>
      </p:sp>
      <p:sp>
        <p:nvSpPr>
          <p:cNvPr id="3" name="Content Placeholder 2">
            <a:extLst>
              <a:ext uri="{FF2B5EF4-FFF2-40B4-BE49-F238E27FC236}">
                <a16:creationId xmlns:a16="http://schemas.microsoft.com/office/drawing/2014/main" id="{2735283F-FA1B-4C28-95CF-7D95F5F2D621}"/>
              </a:ext>
            </a:extLst>
          </p:cNvPr>
          <p:cNvSpPr>
            <a:spLocks noGrp="1"/>
          </p:cNvSpPr>
          <p:nvPr>
            <p:ph idx="1"/>
          </p:nvPr>
        </p:nvSpPr>
        <p:spPr>
          <a:xfrm>
            <a:off x="838200" y="1557196"/>
            <a:ext cx="10515600" cy="4619767"/>
          </a:xfrm>
        </p:spPr>
        <p:txBody>
          <a:bodyPr/>
          <a:lstStyle/>
          <a:p>
            <a:pPr marL="0" indent="0">
              <a:buNone/>
            </a:pPr>
            <a:r>
              <a:rPr lang="en-US" dirty="0"/>
              <a:t>	Mr. Michael Owens – Principal</a:t>
            </a:r>
          </a:p>
          <a:p>
            <a:pPr marL="0" indent="0">
              <a:buNone/>
            </a:pPr>
            <a:r>
              <a:rPr lang="en-US" dirty="0"/>
              <a:t>	Mrs. Harley Skinner – Assistant Principal / AD</a:t>
            </a:r>
          </a:p>
          <a:p>
            <a:pPr marL="0" indent="0">
              <a:buNone/>
            </a:pPr>
            <a:r>
              <a:rPr lang="en-US" dirty="0"/>
              <a:t>	Mrs. Emily Wells – CCHS Secretary</a:t>
            </a:r>
          </a:p>
          <a:p>
            <a:pPr marL="0" indent="0">
              <a:buNone/>
            </a:pPr>
            <a:r>
              <a:rPr lang="en-US" dirty="0"/>
              <a:t>	Mrs. Sharie Ledgerwood – CCHS Treasurer</a:t>
            </a:r>
          </a:p>
          <a:p>
            <a:pPr marL="0" indent="0">
              <a:buNone/>
            </a:pPr>
            <a:r>
              <a:rPr lang="en-US" dirty="0"/>
              <a:t>	Mrs. Amber Sinders – CCS Coordinator of Nursing / CCHS Nurse</a:t>
            </a:r>
          </a:p>
          <a:p>
            <a:pPr marL="0" indent="0">
              <a:buNone/>
            </a:pPr>
            <a:r>
              <a:rPr lang="en-US" dirty="0"/>
              <a:t>	Mrs. Jennifer Gerber – School Counselor</a:t>
            </a:r>
          </a:p>
          <a:p>
            <a:pPr marL="0" indent="0">
              <a:buNone/>
            </a:pPr>
            <a:r>
              <a:rPr lang="en-US" dirty="0"/>
              <a:t>	Mrs. Deanne Blankenship – School Counselor</a:t>
            </a:r>
          </a:p>
          <a:p>
            <a:pPr marL="0" indent="0">
              <a:buNone/>
            </a:pPr>
            <a:r>
              <a:rPr lang="en-US" dirty="0"/>
              <a:t>	Mrs. Michelle Weber – Guidance Secretary</a:t>
            </a:r>
          </a:p>
          <a:p>
            <a:pPr marL="0" indent="0">
              <a:buNone/>
            </a:pPr>
            <a:r>
              <a:rPr lang="en-US" dirty="0"/>
              <a:t>	Mr. Matt Weber - SRO</a:t>
            </a:r>
          </a:p>
        </p:txBody>
      </p:sp>
    </p:spTree>
    <p:extLst>
      <p:ext uri="{BB962C8B-B14F-4D97-AF65-F5344CB8AC3E}">
        <p14:creationId xmlns:p14="http://schemas.microsoft.com/office/powerpoint/2010/main" val="131775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197A0-5906-419B-8815-8185F3C4A0E2}"/>
              </a:ext>
            </a:extLst>
          </p:cNvPr>
          <p:cNvSpPr>
            <a:spLocks noGrp="1"/>
          </p:cNvSpPr>
          <p:nvPr>
            <p:ph type="title"/>
          </p:nvPr>
        </p:nvSpPr>
        <p:spPr/>
        <p:txBody>
          <a:bodyPr/>
          <a:lstStyle/>
          <a:p>
            <a:pPr algn="ctr"/>
            <a:r>
              <a:rPr lang="en-US" dirty="0">
                <a:solidFill>
                  <a:srgbClr val="7030A0"/>
                </a:solidFill>
              </a:rPr>
              <a:t>Choosing a Readiness Seal</a:t>
            </a:r>
          </a:p>
        </p:txBody>
      </p:sp>
      <p:sp>
        <p:nvSpPr>
          <p:cNvPr id="3" name="Content Placeholder 2">
            <a:extLst>
              <a:ext uri="{FF2B5EF4-FFF2-40B4-BE49-F238E27FC236}">
                <a16:creationId xmlns:a16="http://schemas.microsoft.com/office/drawing/2014/main" id="{9ECA228D-E122-4111-BC21-06F0A7014D59}"/>
              </a:ext>
            </a:extLst>
          </p:cNvPr>
          <p:cNvSpPr>
            <a:spLocks noGrp="1"/>
          </p:cNvSpPr>
          <p:nvPr>
            <p:ph sz="half" idx="1"/>
          </p:nvPr>
        </p:nvSpPr>
        <p:spPr>
          <a:xfrm>
            <a:off x="838199" y="1825625"/>
            <a:ext cx="11065933" cy="4351338"/>
          </a:xfrm>
        </p:spPr>
        <p:txBody>
          <a:bodyPr>
            <a:normAutofit fontScale="77500" lnSpcReduction="20000"/>
          </a:bodyPr>
          <a:lstStyle/>
          <a:p>
            <a:pPr marL="0" indent="0">
              <a:buNone/>
            </a:pPr>
            <a:r>
              <a:rPr lang="en-US" dirty="0"/>
              <a:t>Which path do you want to take?</a:t>
            </a:r>
          </a:p>
          <a:p>
            <a:pPr marL="0" indent="0">
              <a:buNone/>
            </a:pPr>
            <a:endParaRPr lang="en-US" dirty="0"/>
          </a:p>
          <a:p>
            <a:pPr lvl="6"/>
            <a:r>
              <a:rPr lang="en-US" sz="4700" dirty="0"/>
              <a:t>Enrollment (college)</a:t>
            </a:r>
          </a:p>
          <a:p>
            <a:pPr lvl="6"/>
            <a:r>
              <a:rPr lang="en-US" sz="4700" dirty="0"/>
              <a:t>Employment (workforce)</a:t>
            </a:r>
          </a:p>
          <a:p>
            <a:pPr lvl="6"/>
            <a:r>
              <a:rPr lang="en-US" sz="4700" dirty="0"/>
              <a:t>Enlistment (military)</a:t>
            </a:r>
          </a:p>
          <a:p>
            <a:endParaRPr lang="en-US" dirty="0"/>
          </a:p>
          <a:p>
            <a:pPr marL="0" indent="0">
              <a:buNone/>
            </a:pPr>
            <a:r>
              <a:rPr lang="en-US" dirty="0"/>
              <a:t>The expectation is for every student to complete a seal, satisfying all graduation requirements.</a:t>
            </a:r>
          </a:p>
          <a:p>
            <a:pPr marL="0" indent="0">
              <a:buNone/>
            </a:pPr>
            <a:endParaRPr lang="en-US" dirty="0"/>
          </a:p>
          <a:p>
            <a:pPr marL="0" indent="0">
              <a:buNone/>
            </a:pPr>
            <a:r>
              <a:rPr lang="en-US" dirty="0"/>
              <a:t>Students MUST complete a seal in order to be eligible for early graduation.</a:t>
            </a:r>
          </a:p>
          <a:p>
            <a:pPr marL="0" indent="0">
              <a:buNone/>
            </a:pPr>
            <a:endParaRPr lang="en-US" dirty="0"/>
          </a:p>
          <a:p>
            <a:pPr marL="0" indent="0">
              <a:buNone/>
            </a:pPr>
            <a:r>
              <a:rPr lang="en-US" dirty="0"/>
              <a:t>Students can complete multiple seals.</a:t>
            </a:r>
          </a:p>
        </p:txBody>
      </p:sp>
    </p:spTree>
    <p:extLst>
      <p:ext uri="{BB962C8B-B14F-4D97-AF65-F5344CB8AC3E}">
        <p14:creationId xmlns:p14="http://schemas.microsoft.com/office/powerpoint/2010/main" val="969784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493;p60">
            <a:extLst>
              <a:ext uri="{FF2B5EF4-FFF2-40B4-BE49-F238E27FC236}">
                <a16:creationId xmlns:a16="http://schemas.microsoft.com/office/drawing/2014/main" id="{CE4E557B-5D04-4C51-BA58-872059CD64E4}"/>
              </a:ext>
            </a:extLst>
          </p:cNvPr>
          <p:cNvPicPr preferRelativeResize="0">
            <a:picLocks noGrp="1"/>
          </p:cNvPicPr>
          <p:nvPr>
            <p:ph sz="half" idx="1"/>
          </p:nvPr>
        </p:nvPicPr>
        <p:blipFill>
          <a:blip r:embed="rId2">
            <a:alphaModFix/>
          </a:blip>
          <a:stretch>
            <a:fillRect/>
          </a:stretch>
        </p:blipFill>
        <p:spPr>
          <a:xfrm>
            <a:off x="838199" y="389468"/>
            <a:ext cx="10600267" cy="5960532"/>
          </a:xfrm>
          <a:prstGeom prst="rect">
            <a:avLst/>
          </a:prstGeom>
          <a:noFill/>
          <a:ln>
            <a:noFill/>
          </a:ln>
        </p:spPr>
      </p:pic>
    </p:spTree>
    <p:extLst>
      <p:ext uri="{BB962C8B-B14F-4D97-AF65-F5344CB8AC3E}">
        <p14:creationId xmlns:p14="http://schemas.microsoft.com/office/powerpoint/2010/main" val="251618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45FDBD0-AD25-4C09-AA55-BF39872229E0}"/>
              </a:ext>
            </a:extLst>
          </p:cNvPr>
          <p:cNvSpPr>
            <a:spLocks noGrp="1"/>
          </p:cNvSpPr>
          <p:nvPr>
            <p:ph sz="quarter" idx="4"/>
          </p:nvPr>
        </p:nvSpPr>
        <p:spPr>
          <a:xfrm>
            <a:off x="6172200" y="1270000"/>
            <a:ext cx="5183188" cy="5207000"/>
          </a:xfrm>
        </p:spPr>
        <p:txBody>
          <a:bodyPr/>
          <a:lstStyle/>
          <a:p>
            <a:pPr marL="0" lvl="0" indent="0">
              <a:lnSpc>
                <a:spcPct val="110000"/>
              </a:lnSpc>
              <a:spcBef>
                <a:spcPts val="0"/>
              </a:spcBef>
              <a:buClr>
                <a:srgbClr val="004A2E"/>
              </a:buClr>
              <a:buSzPts val="1200"/>
              <a:buNone/>
            </a:pPr>
            <a:r>
              <a:rPr lang="en-US" sz="1300" b="1" kern="0" dirty="0">
                <a:latin typeface="IBM Plex Sans"/>
                <a:ea typeface="IBM Plex Sans"/>
                <a:cs typeface="IBM Plex Sans"/>
                <a:sym typeface="IBM Plex Sans"/>
              </a:rPr>
              <a:t>Complete 4 credits in a World Language</a:t>
            </a:r>
            <a:r>
              <a:rPr lang="en-US" sz="1300" kern="0" dirty="0">
                <a:latin typeface="IBM Plex Sans Light"/>
                <a:sym typeface="IBM Plex Sans Light"/>
              </a:rPr>
              <a:t> (2 years of Spanish)</a:t>
            </a:r>
          </a:p>
          <a:p>
            <a:pPr marL="0" lvl="0" indent="0">
              <a:lnSpc>
                <a:spcPct val="110000"/>
              </a:lnSpc>
              <a:spcBef>
                <a:spcPts val="500"/>
              </a:spcBef>
              <a:buClr>
                <a:srgbClr val="004A2E"/>
              </a:buClr>
              <a:buSzPts val="1200"/>
              <a:buNone/>
            </a:pPr>
            <a:r>
              <a:rPr lang="en-US" sz="1300" kern="0" dirty="0">
                <a:latin typeface="IBM Plex Sans Light"/>
                <a:sym typeface="IBM Plex Sans Light"/>
              </a:rPr>
              <a:t> </a:t>
            </a:r>
            <a:endParaRPr lang="en-US" sz="1300" b="1" kern="0" dirty="0">
              <a:latin typeface="IBM Plex Sans"/>
              <a:ea typeface="IBM Plex Sans"/>
              <a:cs typeface="IBM Plex Sans"/>
              <a:sym typeface="IBM Plex Sans"/>
            </a:endParaRPr>
          </a:p>
          <a:p>
            <a:pPr marL="0" lvl="0" indent="0">
              <a:lnSpc>
                <a:spcPct val="110000"/>
              </a:lnSpc>
              <a:spcBef>
                <a:spcPts val="500"/>
              </a:spcBef>
              <a:buClr>
                <a:srgbClr val="004A2E"/>
              </a:buClr>
              <a:buSzPts val="1200"/>
              <a:buNone/>
            </a:pPr>
            <a:r>
              <a:rPr lang="en-US" sz="1300" b="1" kern="0" dirty="0">
                <a:latin typeface="IBM Plex Sans"/>
                <a:ea typeface="IBM Plex Sans"/>
                <a:cs typeface="IBM Plex Sans"/>
                <a:sym typeface="IBM Plex Sans"/>
              </a:rPr>
              <a:t>Complete Additional Credits</a:t>
            </a:r>
            <a:r>
              <a:rPr lang="en-US" sz="1300" kern="0" dirty="0">
                <a:latin typeface="IBM Plex Sans Light"/>
                <a:sym typeface="IBM Plex Sans Light"/>
              </a:rPr>
              <a:t> </a:t>
            </a:r>
          </a:p>
          <a:p>
            <a:pPr marL="0" lvl="0" indent="0">
              <a:lnSpc>
                <a:spcPct val="110000"/>
              </a:lnSpc>
              <a:spcBef>
                <a:spcPts val="500"/>
              </a:spcBef>
              <a:buClr>
                <a:srgbClr val="004A2E"/>
              </a:buClr>
              <a:buSzPts val="1200"/>
              <a:buNone/>
            </a:pPr>
            <a:r>
              <a:rPr lang="en-US" sz="1300" kern="0" dirty="0">
                <a:latin typeface="IBM Plex Sans Light"/>
                <a:sym typeface="IBM Plex Sans Light"/>
              </a:rPr>
              <a:t>6 credits in Social Studies </a:t>
            </a:r>
          </a:p>
          <a:p>
            <a:pPr marL="0" lvl="0" indent="0">
              <a:lnSpc>
                <a:spcPct val="110000"/>
              </a:lnSpc>
              <a:spcBef>
                <a:spcPts val="500"/>
              </a:spcBef>
              <a:buClr>
                <a:srgbClr val="004A2E"/>
              </a:buClr>
              <a:buSzPts val="1200"/>
              <a:buNone/>
            </a:pPr>
            <a:r>
              <a:rPr lang="en-US" sz="1300" kern="0" dirty="0">
                <a:latin typeface="IBM Plex Sans Light"/>
                <a:sym typeface="IBM Plex Sans Light"/>
              </a:rPr>
              <a:t>8 Math Credits (Algebra I, Geometry, Algebra II, and Pre-Cal or any </a:t>
            </a:r>
          </a:p>
          <a:p>
            <a:pPr marL="0" lvl="0" indent="0">
              <a:lnSpc>
                <a:spcPct val="110000"/>
              </a:lnSpc>
              <a:spcBef>
                <a:spcPts val="500"/>
              </a:spcBef>
              <a:buClr>
                <a:srgbClr val="004A2E"/>
              </a:buClr>
              <a:buSzPts val="1200"/>
              <a:buNone/>
            </a:pPr>
            <a:r>
              <a:rPr lang="en-US" sz="1300" kern="0" dirty="0">
                <a:latin typeface="IBM Plex Sans Light"/>
                <a:sym typeface="IBM Plex Sans Light"/>
              </a:rPr>
              <a:t>                           advanced math)</a:t>
            </a:r>
          </a:p>
          <a:p>
            <a:pPr marL="0" lvl="0" indent="0">
              <a:lnSpc>
                <a:spcPct val="110000"/>
              </a:lnSpc>
              <a:spcBef>
                <a:spcPts val="500"/>
              </a:spcBef>
              <a:buClr>
                <a:srgbClr val="004A2E"/>
              </a:buClr>
              <a:buSzPts val="1200"/>
              <a:buNone/>
            </a:pPr>
            <a:r>
              <a:rPr lang="en-US" sz="1300" kern="0" dirty="0">
                <a:latin typeface="IBM Plex Sans Light"/>
                <a:sym typeface="IBM Plex Sans Light"/>
              </a:rPr>
              <a:t>6 Science credits (must include Biology 1 and Chemistry) </a:t>
            </a:r>
          </a:p>
          <a:p>
            <a:pPr marL="0" lvl="0" indent="0">
              <a:lnSpc>
                <a:spcPct val="110000"/>
              </a:lnSpc>
              <a:spcBef>
                <a:spcPts val="500"/>
              </a:spcBef>
              <a:buClr>
                <a:srgbClr val="004A2E"/>
              </a:buClr>
              <a:buSzPts val="1200"/>
              <a:buNone/>
            </a:pPr>
            <a:endParaRPr lang="en-US" sz="1300" b="1" kern="0" dirty="0">
              <a:latin typeface="IBM Plex Sans"/>
              <a:ea typeface="IBM Plex Sans"/>
              <a:cs typeface="IBM Plex Sans"/>
              <a:sym typeface="IBM Plex Sans"/>
            </a:endParaRPr>
          </a:p>
          <a:p>
            <a:pPr marL="0" lvl="0" indent="0">
              <a:lnSpc>
                <a:spcPct val="110000"/>
              </a:lnSpc>
              <a:spcBef>
                <a:spcPts val="500"/>
              </a:spcBef>
              <a:buClr>
                <a:srgbClr val="004A2E"/>
              </a:buClr>
              <a:buSzPts val="1200"/>
              <a:buNone/>
            </a:pPr>
            <a:r>
              <a:rPr lang="en-US" sz="1300" b="1" kern="0" dirty="0">
                <a:latin typeface="IBM Plex Sans"/>
                <a:ea typeface="IBM Plex Sans"/>
                <a:cs typeface="IBM Plex Sans"/>
                <a:sym typeface="IBM Plex Sans"/>
              </a:rPr>
              <a:t>Complete all courses with a C or Higher and a cumulative 3.0 GPA</a:t>
            </a:r>
          </a:p>
          <a:p>
            <a:pPr marL="0" lvl="0" indent="0">
              <a:lnSpc>
                <a:spcPct val="110000"/>
              </a:lnSpc>
              <a:spcBef>
                <a:spcPts val="500"/>
              </a:spcBef>
              <a:buClr>
                <a:srgbClr val="004A2E"/>
              </a:buClr>
              <a:buSzPts val="1200"/>
              <a:buNone/>
            </a:pPr>
            <a:endParaRPr lang="en-US" sz="1300" b="1" kern="0" dirty="0">
              <a:latin typeface="IBM Plex Sans"/>
              <a:ea typeface="IBM Plex Sans"/>
              <a:cs typeface="IBM Plex Sans"/>
              <a:sym typeface="IBM Plex Sans"/>
            </a:endParaRPr>
          </a:p>
          <a:p>
            <a:pPr marL="0" lvl="0" indent="0">
              <a:lnSpc>
                <a:spcPct val="110000"/>
              </a:lnSpc>
              <a:spcBef>
                <a:spcPts val="500"/>
              </a:spcBef>
              <a:buClr>
                <a:srgbClr val="004A2E"/>
              </a:buClr>
              <a:buSzPts val="1200"/>
              <a:buNone/>
            </a:pPr>
            <a:r>
              <a:rPr lang="en-US" sz="1300" b="1" kern="0" dirty="0">
                <a:latin typeface="IBM Plex Sans"/>
                <a:ea typeface="IBM Plex Sans"/>
                <a:cs typeface="IBM Plex Sans"/>
                <a:sym typeface="IBM Plex Sans"/>
              </a:rPr>
              <a:t>Complete one of the following: </a:t>
            </a:r>
          </a:p>
          <a:p>
            <a:pPr marL="457200" lvl="0" indent="-311150">
              <a:lnSpc>
                <a:spcPct val="110000"/>
              </a:lnSpc>
              <a:spcBef>
                <a:spcPts val="500"/>
              </a:spcBef>
              <a:buClr>
                <a:srgbClr val="004A2E"/>
              </a:buClr>
              <a:buSzPts val="1300"/>
              <a:buFont typeface="IBM Plex Sans Light"/>
              <a:buChar char="-"/>
            </a:pPr>
            <a:r>
              <a:rPr lang="en-US" sz="1300" kern="0" dirty="0">
                <a:latin typeface="IBM Plex Sans Light"/>
                <a:sym typeface="IBM Plex Sans Light"/>
              </a:rPr>
              <a:t>4 credits in AP courses AND take the exams</a:t>
            </a:r>
          </a:p>
          <a:p>
            <a:pPr marL="457200" lvl="0" indent="-311150">
              <a:lnSpc>
                <a:spcPct val="110000"/>
              </a:lnSpc>
              <a:spcBef>
                <a:spcPts val="0"/>
              </a:spcBef>
              <a:buClr>
                <a:srgbClr val="004A2E"/>
              </a:buClr>
              <a:buSzPts val="1300"/>
              <a:buFont typeface="IBM Plex Sans Light"/>
              <a:buChar char="-"/>
            </a:pPr>
            <a:r>
              <a:rPr lang="en-US" sz="1300" kern="0" dirty="0">
                <a:latin typeface="IBM Plex Sans Light"/>
                <a:sym typeface="IBM Plex Sans Light"/>
              </a:rPr>
              <a:t>6 college credits in Dual Credit Classes</a:t>
            </a:r>
          </a:p>
          <a:p>
            <a:pPr marL="914400" lvl="1" indent="-311150">
              <a:lnSpc>
                <a:spcPct val="110000"/>
              </a:lnSpc>
              <a:spcBef>
                <a:spcPts val="0"/>
              </a:spcBef>
              <a:buClr>
                <a:srgbClr val="004A2E"/>
              </a:buClr>
              <a:buSzPts val="1300"/>
              <a:buFont typeface="IBM Plex Sans Light"/>
              <a:buChar char="-"/>
            </a:pPr>
            <a:r>
              <a:rPr lang="en-US" sz="1300" kern="0" dirty="0">
                <a:latin typeface="IBM Plex Sans Light"/>
                <a:sym typeface="IBM Plex Sans Light"/>
              </a:rPr>
              <a:t>Or 3 college credits and 2 AP credits AND exams</a:t>
            </a:r>
          </a:p>
          <a:p>
            <a:pPr marL="457200" lvl="0" indent="-311150">
              <a:lnSpc>
                <a:spcPct val="110000"/>
              </a:lnSpc>
              <a:spcBef>
                <a:spcPts val="0"/>
              </a:spcBef>
              <a:buClr>
                <a:srgbClr val="004A2E"/>
              </a:buClr>
              <a:buSzPts val="1300"/>
              <a:buFont typeface="IBM Plex Sans Light"/>
              <a:buChar char="-"/>
            </a:pPr>
            <a:r>
              <a:rPr lang="en-US" sz="1300" kern="0" dirty="0">
                <a:latin typeface="IBM Plex Sans Light"/>
                <a:sym typeface="IBM Plex Sans Light"/>
              </a:rPr>
              <a:t>Score a 1250 on SAT or 26 on ACT</a:t>
            </a:r>
          </a:p>
          <a:p>
            <a:pPr marL="0" indent="0">
              <a:buNone/>
            </a:pPr>
            <a:endParaRPr lang="en-US" dirty="0"/>
          </a:p>
        </p:txBody>
      </p:sp>
      <p:sp>
        <p:nvSpPr>
          <p:cNvPr id="9" name="Content Placeholder 8">
            <a:extLst>
              <a:ext uri="{FF2B5EF4-FFF2-40B4-BE49-F238E27FC236}">
                <a16:creationId xmlns:a16="http://schemas.microsoft.com/office/drawing/2014/main" id="{B946496A-2911-4F47-80F2-B33FCB2A82FB}"/>
              </a:ext>
            </a:extLst>
          </p:cNvPr>
          <p:cNvSpPr>
            <a:spLocks noGrp="1"/>
          </p:cNvSpPr>
          <p:nvPr>
            <p:ph sz="half" idx="2"/>
          </p:nvPr>
        </p:nvSpPr>
        <p:spPr>
          <a:xfrm>
            <a:off x="839788" y="1702051"/>
            <a:ext cx="5157787" cy="4487612"/>
          </a:xfrm>
        </p:spPr>
        <p:txBody>
          <a:bodyPr>
            <a:normAutofit/>
          </a:bodyPr>
          <a:lstStyle/>
          <a:p>
            <a:pPr marL="0" indent="0">
              <a:buNone/>
            </a:pPr>
            <a:r>
              <a:rPr lang="en-US" sz="6600" dirty="0">
                <a:solidFill>
                  <a:srgbClr val="7030A0"/>
                </a:solidFill>
              </a:rPr>
              <a:t>Enrollment </a:t>
            </a:r>
          </a:p>
          <a:p>
            <a:pPr marL="0" indent="0">
              <a:buNone/>
            </a:pPr>
            <a:r>
              <a:rPr lang="en-US" sz="6600" dirty="0">
                <a:solidFill>
                  <a:srgbClr val="7030A0"/>
                </a:solidFill>
              </a:rPr>
              <a:t>       Seal</a:t>
            </a:r>
          </a:p>
        </p:txBody>
      </p:sp>
      <p:sp>
        <p:nvSpPr>
          <p:cNvPr id="10" name="Star: 32 Points 9">
            <a:extLst>
              <a:ext uri="{FF2B5EF4-FFF2-40B4-BE49-F238E27FC236}">
                <a16:creationId xmlns:a16="http://schemas.microsoft.com/office/drawing/2014/main" id="{368DA685-0915-4E65-BC1C-87AFCF0D29C8}"/>
              </a:ext>
            </a:extLst>
          </p:cNvPr>
          <p:cNvSpPr/>
          <p:nvPr/>
        </p:nvSpPr>
        <p:spPr>
          <a:xfrm>
            <a:off x="2842788" y="4372824"/>
            <a:ext cx="2353901" cy="1816839"/>
          </a:xfrm>
          <a:prstGeom prst="star32">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Enrollment</a:t>
            </a:r>
          </a:p>
          <a:p>
            <a:pPr algn="ctr"/>
            <a:r>
              <a:rPr lang="en-US" dirty="0"/>
              <a:t>Honors</a:t>
            </a:r>
          </a:p>
        </p:txBody>
      </p:sp>
    </p:spTree>
    <p:extLst>
      <p:ext uri="{BB962C8B-B14F-4D97-AF65-F5344CB8AC3E}">
        <p14:creationId xmlns:p14="http://schemas.microsoft.com/office/powerpoint/2010/main" val="694531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285ED85D-33ED-47A4-83F1-4C3B3D3CE48A}"/>
              </a:ext>
            </a:extLst>
          </p:cNvPr>
          <p:cNvGraphicFramePr>
            <a:graphicFrameLocks noChangeAspect="1"/>
          </p:cNvGraphicFramePr>
          <p:nvPr>
            <p:extLst>
              <p:ext uri="{D42A27DB-BD31-4B8C-83A1-F6EECF244321}">
                <p14:modId xmlns:p14="http://schemas.microsoft.com/office/powerpoint/2010/main" val="1506677758"/>
              </p:ext>
            </p:extLst>
          </p:nvPr>
        </p:nvGraphicFramePr>
        <p:xfrm>
          <a:off x="2489200" y="368300"/>
          <a:ext cx="6883400" cy="6265863"/>
        </p:xfrm>
        <a:graphic>
          <a:graphicData uri="http://schemas.openxmlformats.org/presentationml/2006/ole">
            <mc:AlternateContent xmlns:mc="http://schemas.openxmlformats.org/markup-compatibility/2006">
              <mc:Choice xmlns:v="urn:schemas-microsoft-com:vml" Requires="v">
                <p:oleObj spid="_x0000_s2054" name="Document" r:id="rId3" imgW="5940026" imgH="7811158" progId="Word.Document.12">
                  <p:embed/>
                </p:oleObj>
              </mc:Choice>
              <mc:Fallback>
                <p:oleObj name="Document" r:id="rId3" imgW="5940026" imgH="7811158" progId="Word.Document.12">
                  <p:embed/>
                  <p:pic>
                    <p:nvPicPr>
                      <p:cNvPr id="0" name=""/>
                      <p:cNvPicPr/>
                      <p:nvPr/>
                    </p:nvPicPr>
                    <p:blipFill>
                      <a:blip r:embed="rId4"/>
                      <a:stretch>
                        <a:fillRect/>
                      </a:stretch>
                    </p:blipFill>
                    <p:spPr>
                      <a:xfrm>
                        <a:off x="2489200" y="368300"/>
                        <a:ext cx="6883400" cy="6265863"/>
                      </a:xfrm>
                      <a:prstGeom prst="rect">
                        <a:avLst/>
                      </a:prstGeom>
                    </p:spPr>
                  </p:pic>
                </p:oleObj>
              </mc:Fallback>
            </mc:AlternateContent>
          </a:graphicData>
        </a:graphic>
      </p:graphicFrame>
    </p:spTree>
    <p:extLst>
      <p:ext uri="{BB962C8B-B14F-4D97-AF65-F5344CB8AC3E}">
        <p14:creationId xmlns:p14="http://schemas.microsoft.com/office/powerpoint/2010/main" val="385427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233DF1-D62B-40FA-B58C-FCEAA23EAF85}"/>
              </a:ext>
            </a:extLst>
          </p:cNvPr>
          <p:cNvPicPr>
            <a:picLocks noChangeAspect="1"/>
          </p:cNvPicPr>
          <p:nvPr/>
        </p:nvPicPr>
        <p:blipFill>
          <a:blip r:embed="rId2"/>
          <a:stretch>
            <a:fillRect/>
          </a:stretch>
        </p:blipFill>
        <p:spPr>
          <a:xfrm>
            <a:off x="795867" y="0"/>
            <a:ext cx="10625666" cy="6858000"/>
          </a:xfrm>
          <a:prstGeom prst="rect">
            <a:avLst/>
          </a:prstGeom>
        </p:spPr>
      </p:pic>
    </p:spTree>
    <p:extLst>
      <p:ext uri="{BB962C8B-B14F-4D97-AF65-F5344CB8AC3E}">
        <p14:creationId xmlns:p14="http://schemas.microsoft.com/office/powerpoint/2010/main" val="299493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7340A28-32E9-45EB-BC39-6AB3197CFDD2}"/>
              </a:ext>
            </a:extLst>
          </p:cNvPr>
          <p:cNvPicPr>
            <a:picLocks noGrp="1" noChangeAspect="1"/>
          </p:cNvPicPr>
          <p:nvPr>
            <p:ph sz="half" idx="2"/>
          </p:nvPr>
        </p:nvPicPr>
        <p:blipFill>
          <a:blip r:embed="rId2">
            <a:duotone>
              <a:schemeClr val="bg2">
                <a:shade val="45000"/>
                <a:satMod val="135000"/>
              </a:schemeClr>
              <a:prstClr val="white"/>
            </a:duotone>
          </a:blip>
          <a:stretch>
            <a:fillRect/>
          </a:stretch>
        </p:blipFill>
        <p:spPr>
          <a:xfrm>
            <a:off x="1149907" y="1459788"/>
            <a:ext cx="3853006" cy="3574947"/>
          </a:xfrm>
          <a:prstGeom prst="rect">
            <a:avLst/>
          </a:prstGeom>
        </p:spPr>
      </p:pic>
      <p:sp>
        <p:nvSpPr>
          <p:cNvPr id="6" name="Content Placeholder 5">
            <a:extLst>
              <a:ext uri="{FF2B5EF4-FFF2-40B4-BE49-F238E27FC236}">
                <a16:creationId xmlns:a16="http://schemas.microsoft.com/office/drawing/2014/main" id="{945FDBD0-AD25-4C09-AA55-BF39872229E0}"/>
              </a:ext>
            </a:extLst>
          </p:cNvPr>
          <p:cNvSpPr>
            <a:spLocks noGrp="1"/>
          </p:cNvSpPr>
          <p:nvPr>
            <p:ph sz="quarter" idx="4"/>
          </p:nvPr>
        </p:nvSpPr>
        <p:spPr>
          <a:xfrm>
            <a:off x="6172200" y="1270000"/>
            <a:ext cx="5183188" cy="5207000"/>
          </a:xfrm>
        </p:spPr>
        <p:txBody>
          <a:bodyPr/>
          <a:lstStyle/>
          <a:p>
            <a:pPr marL="0" lvl="0" indent="0">
              <a:spcBef>
                <a:spcPts val="0"/>
              </a:spcBef>
              <a:buNone/>
            </a:pPr>
            <a:r>
              <a:rPr lang="en-US" sz="1300" b="1" dirty="0">
                <a:latin typeface="IBM Plex Sans"/>
                <a:ea typeface="IBM Plex Sans"/>
                <a:cs typeface="IBM Plex Sans"/>
                <a:sym typeface="IBM Plex Sans"/>
              </a:rPr>
              <a:t>Complete one of the following: </a:t>
            </a:r>
          </a:p>
          <a:p>
            <a:pPr marL="0" lvl="0" indent="0">
              <a:spcBef>
                <a:spcPts val="0"/>
              </a:spcBef>
              <a:buNone/>
            </a:pPr>
            <a:endParaRPr lang="en-US" sz="1300" b="1" dirty="0">
              <a:latin typeface="IBM Plex Sans"/>
              <a:ea typeface="IBM Plex Sans"/>
              <a:cs typeface="IBM Plex Sans"/>
              <a:sym typeface="IBM Plex Sans"/>
            </a:endParaRPr>
          </a:p>
          <a:p>
            <a:pPr marL="457200" lvl="0" indent="-311150">
              <a:spcBef>
                <a:spcPts val="500"/>
              </a:spcBef>
              <a:buSzPts val="1300"/>
              <a:buFont typeface="IBM Plex Sans"/>
              <a:buChar char="-"/>
            </a:pPr>
            <a:r>
              <a:rPr lang="en-US" sz="1300" b="1" dirty="0">
                <a:latin typeface="IBM Plex Sans"/>
                <a:ea typeface="IBM Plex Sans"/>
                <a:cs typeface="IBM Plex Sans"/>
                <a:sym typeface="IBM Plex Sans"/>
              </a:rPr>
              <a:t>A market-driven credential of value </a:t>
            </a:r>
            <a:r>
              <a:rPr lang="en-US" sz="1000" b="1" i="1" dirty="0">
                <a:latin typeface="IBM Plex Sans"/>
                <a:ea typeface="IBM Plex Sans"/>
                <a:cs typeface="IBM Plex Sans"/>
                <a:sym typeface="IBM Plex Sans"/>
              </a:rPr>
              <a:t>(</a:t>
            </a:r>
            <a:r>
              <a:rPr lang="en-US" sz="1300" dirty="0"/>
              <a:t>CNA, Welding, </a:t>
            </a:r>
            <a:r>
              <a:rPr lang="en-US" sz="1300" dirty="0" err="1"/>
              <a:t>etc</a:t>
            </a:r>
            <a:r>
              <a:rPr lang="en-US" sz="1300" dirty="0"/>
              <a:t>)</a:t>
            </a:r>
          </a:p>
          <a:p>
            <a:pPr marL="146050" lvl="0" indent="0">
              <a:spcBef>
                <a:spcPts val="500"/>
              </a:spcBef>
              <a:buSzPts val="1300"/>
              <a:buNone/>
            </a:pPr>
            <a:endParaRPr lang="en-US" sz="1300" dirty="0"/>
          </a:p>
          <a:p>
            <a:pPr marL="457200" lvl="0" indent="-311150">
              <a:spcBef>
                <a:spcPts val="0"/>
              </a:spcBef>
              <a:buSzPts val="1300"/>
              <a:buFont typeface="IBM Plex Sans"/>
              <a:buChar char="-"/>
            </a:pPr>
            <a:r>
              <a:rPr lang="en-US" sz="1300" b="1" dirty="0">
                <a:latin typeface="IBM Plex Sans"/>
                <a:ea typeface="IBM Plex Sans"/>
                <a:cs typeface="IBM Plex Sans"/>
                <a:sym typeface="IBM Plex Sans"/>
              </a:rPr>
              <a:t>3 courses in a Career and Technology Education (CTE) Pathway</a:t>
            </a:r>
          </a:p>
          <a:p>
            <a:pPr marL="914400" lvl="1" indent="-311150">
              <a:spcBef>
                <a:spcPts val="0"/>
              </a:spcBef>
              <a:buSzPts val="1300"/>
              <a:buChar char="-"/>
            </a:pPr>
            <a:r>
              <a:rPr lang="en-US" sz="1300" dirty="0"/>
              <a:t>Agriculture, Automotive, Business, Construction, Cosmetology, Culinary, Education, Engineering, Law/Public Safety, Pre-Nursing (CNA), Welding</a:t>
            </a:r>
          </a:p>
          <a:p>
            <a:pPr marL="0" lvl="0" indent="0">
              <a:spcBef>
                <a:spcPts val="500"/>
              </a:spcBef>
              <a:buNone/>
            </a:pPr>
            <a:endParaRPr lang="en-US" sz="1300" dirty="0"/>
          </a:p>
          <a:p>
            <a:pPr marL="0" lvl="0" indent="0">
              <a:spcBef>
                <a:spcPts val="500"/>
              </a:spcBef>
              <a:buNone/>
            </a:pPr>
            <a:r>
              <a:rPr lang="en-US" sz="1300" b="1" dirty="0">
                <a:latin typeface="IBM Plex Sans"/>
                <a:ea typeface="IBM Plex Sans"/>
                <a:cs typeface="IBM Plex Sans"/>
                <a:sym typeface="IBM Plex Sans"/>
              </a:rPr>
              <a:t>Complete 150 hours of work-based learning</a:t>
            </a:r>
          </a:p>
          <a:p>
            <a:pPr marL="0" lvl="0" indent="0">
              <a:spcBef>
                <a:spcPts val="500"/>
              </a:spcBef>
              <a:buNone/>
            </a:pPr>
            <a:endParaRPr lang="en-US" sz="1300" b="1" dirty="0">
              <a:latin typeface="IBM Plex Sans"/>
              <a:ea typeface="IBM Plex Sans"/>
              <a:cs typeface="IBM Plex Sans"/>
              <a:sym typeface="IBM Plex Sans"/>
            </a:endParaRPr>
          </a:p>
          <a:p>
            <a:pPr marL="0" lvl="0" indent="0">
              <a:spcBef>
                <a:spcPts val="500"/>
              </a:spcBef>
              <a:buNone/>
            </a:pPr>
            <a:r>
              <a:rPr lang="en-US" sz="1300" b="1" dirty="0">
                <a:latin typeface="IBM Plex Sans"/>
                <a:ea typeface="IBM Plex Sans"/>
                <a:cs typeface="IBM Plex Sans"/>
                <a:sym typeface="IBM Plex Sans"/>
              </a:rPr>
              <a:t>Demonstrate skill development in communication, collaboration, and work ethic</a:t>
            </a:r>
          </a:p>
          <a:p>
            <a:pPr marL="0" lvl="0" indent="0">
              <a:spcBef>
                <a:spcPts val="500"/>
              </a:spcBef>
              <a:buNone/>
            </a:pPr>
            <a:endParaRPr lang="en-US" sz="1300" b="1" dirty="0">
              <a:latin typeface="IBM Plex Sans"/>
              <a:ea typeface="IBM Plex Sans"/>
              <a:cs typeface="IBM Plex Sans"/>
              <a:sym typeface="IBM Plex Sans"/>
            </a:endParaRPr>
          </a:p>
          <a:p>
            <a:pPr marL="0" lvl="0" indent="0">
              <a:spcBef>
                <a:spcPts val="500"/>
              </a:spcBef>
              <a:buNone/>
            </a:pPr>
            <a:r>
              <a:rPr lang="en-US" sz="1300" b="1" dirty="0">
                <a:latin typeface="IBM Plex Sans"/>
                <a:ea typeface="IBM Plex Sans"/>
                <a:cs typeface="IBM Plex Sans"/>
                <a:sym typeface="IBM Plex Sans"/>
              </a:rPr>
              <a:t>Meet attendance requirements</a:t>
            </a:r>
          </a:p>
          <a:p>
            <a:pPr marL="457200" lvl="0" indent="-311150">
              <a:spcBef>
                <a:spcPts val="500"/>
              </a:spcBef>
              <a:buSzPts val="1300"/>
              <a:buChar char="-"/>
            </a:pPr>
            <a:r>
              <a:rPr lang="en-US" sz="1300" dirty="0"/>
              <a:t>Per the IDOE, no more than 3 unexcused absences in a school year</a:t>
            </a:r>
          </a:p>
          <a:p>
            <a:endParaRPr lang="en-US" dirty="0"/>
          </a:p>
        </p:txBody>
      </p:sp>
      <p:sp>
        <p:nvSpPr>
          <p:cNvPr id="2" name="Star: 32 Points 1">
            <a:extLst>
              <a:ext uri="{FF2B5EF4-FFF2-40B4-BE49-F238E27FC236}">
                <a16:creationId xmlns:a16="http://schemas.microsoft.com/office/drawing/2014/main" id="{1B49F384-7553-4AE5-AA75-17FDF8C7B71B}"/>
              </a:ext>
            </a:extLst>
          </p:cNvPr>
          <p:cNvSpPr/>
          <p:nvPr/>
        </p:nvSpPr>
        <p:spPr>
          <a:xfrm>
            <a:off x="2942376" y="4427145"/>
            <a:ext cx="2616452" cy="1846906"/>
          </a:xfrm>
          <a:prstGeom prst="star32">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Employment </a:t>
            </a:r>
          </a:p>
          <a:p>
            <a:pPr algn="ctr"/>
            <a:r>
              <a:rPr lang="en-US" dirty="0"/>
              <a:t>Honors</a:t>
            </a:r>
          </a:p>
        </p:txBody>
      </p:sp>
    </p:spTree>
    <p:extLst>
      <p:ext uri="{BB962C8B-B14F-4D97-AF65-F5344CB8AC3E}">
        <p14:creationId xmlns:p14="http://schemas.microsoft.com/office/powerpoint/2010/main" val="35830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95179E-5E10-40EE-8C92-1AE38F3D3D4C}"/>
              </a:ext>
            </a:extLst>
          </p:cNvPr>
          <p:cNvPicPr>
            <a:picLocks noChangeAspect="1"/>
          </p:cNvPicPr>
          <p:nvPr/>
        </p:nvPicPr>
        <p:blipFill>
          <a:blip r:embed="rId2"/>
          <a:stretch>
            <a:fillRect/>
          </a:stretch>
        </p:blipFill>
        <p:spPr>
          <a:xfrm>
            <a:off x="660400" y="0"/>
            <a:ext cx="10930467" cy="6858000"/>
          </a:xfrm>
          <a:prstGeom prst="rect">
            <a:avLst/>
          </a:prstGeom>
        </p:spPr>
      </p:pic>
    </p:spTree>
    <p:extLst>
      <p:ext uri="{BB962C8B-B14F-4D97-AF65-F5344CB8AC3E}">
        <p14:creationId xmlns:p14="http://schemas.microsoft.com/office/powerpoint/2010/main" val="1969315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45FDBD0-AD25-4C09-AA55-BF39872229E0}"/>
              </a:ext>
            </a:extLst>
          </p:cNvPr>
          <p:cNvSpPr>
            <a:spLocks noGrp="1"/>
          </p:cNvSpPr>
          <p:nvPr>
            <p:ph sz="quarter" idx="4"/>
          </p:nvPr>
        </p:nvSpPr>
        <p:spPr>
          <a:xfrm>
            <a:off x="6172200" y="1270000"/>
            <a:ext cx="5183188" cy="5207000"/>
          </a:xfrm>
        </p:spPr>
        <p:txBody>
          <a:bodyPr/>
          <a:lstStyle/>
          <a:p>
            <a:pPr marL="0" lvl="0" indent="0">
              <a:lnSpc>
                <a:spcPct val="110000"/>
              </a:lnSpc>
              <a:spcBef>
                <a:spcPts val="0"/>
              </a:spcBef>
              <a:buClr>
                <a:srgbClr val="004A2E"/>
              </a:buClr>
              <a:buSzPts val="1200"/>
              <a:buNone/>
            </a:pPr>
            <a:r>
              <a:rPr lang="en-US" sz="1300" b="1" kern="0" dirty="0">
                <a:latin typeface="IBM Plex Sans"/>
                <a:ea typeface="IBM Plex Sans"/>
                <a:cs typeface="IBM Plex Sans"/>
                <a:sym typeface="IBM Plex Sans"/>
              </a:rPr>
              <a:t>Complete Introduction to Public Service course </a:t>
            </a:r>
            <a:r>
              <a:rPr lang="en-US" sz="1300" i="1" kern="0" dirty="0">
                <a:latin typeface="IBM Plex Sans"/>
                <a:ea typeface="IBM Plex Sans"/>
                <a:cs typeface="IBM Plex Sans"/>
                <a:sym typeface="IBM Plex Sans"/>
              </a:rPr>
              <a:t>or</a:t>
            </a:r>
            <a:r>
              <a:rPr lang="en-US" sz="1300" b="1" kern="0" dirty="0">
                <a:latin typeface="IBM Plex Sans"/>
                <a:ea typeface="IBM Plex Sans"/>
                <a:cs typeface="IBM Plex Sans"/>
                <a:sym typeface="IBM Plex Sans"/>
              </a:rPr>
              <a:t> one year of JROTC in high school</a:t>
            </a:r>
          </a:p>
          <a:p>
            <a:pPr marL="0" lvl="0" indent="0">
              <a:lnSpc>
                <a:spcPct val="110000"/>
              </a:lnSpc>
              <a:spcBef>
                <a:spcPts val="500"/>
              </a:spcBef>
              <a:buClr>
                <a:srgbClr val="004A2E"/>
              </a:buClr>
              <a:buSzPts val="1200"/>
              <a:buNone/>
            </a:pPr>
            <a:endParaRPr lang="en-US" sz="1300" b="1" kern="0" dirty="0">
              <a:latin typeface="IBM Plex Sans"/>
              <a:ea typeface="IBM Plex Sans"/>
              <a:cs typeface="IBM Plex Sans"/>
              <a:sym typeface="IBM Plex Sans"/>
            </a:endParaRPr>
          </a:p>
          <a:p>
            <a:pPr marL="0" lvl="0" indent="0">
              <a:lnSpc>
                <a:spcPct val="110000"/>
              </a:lnSpc>
              <a:spcBef>
                <a:spcPts val="500"/>
              </a:spcBef>
              <a:buClr>
                <a:srgbClr val="004A2E"/>
              </a:buClr>
              <a:buSzPts val="1200"/>
              <a:buNone/>
            </a:pPr>
            <a:r>
              <a:rPr lang="en-US" sz="1300" b="1" kern="0" dirty="0">
                <a:latin typeface="IBM Plex Sans"/>
                <a:ea typeface="IBM Plex Sans"/>
                <a:cs typeface="IBM Plex Sans"/>
                <a:sym typeface="IBM Plex Sans"/>
              </a:rPr>
              <a:t>Achieve a score of 31 on the ASVAB and complete one of the following: </a:t>
            </a:r>
          </a:p>
          <a:p>
            <a:pPr marL="457200" lvl="0" indent="-311150">
              <a:lnSpc>
                <a:spcPct val="110000"/>
              </a:lnSpc>
              <a:spcBef>
                <a:spcPts val="500"/>
              </a:spcBef>
              <a:buClr>
                <a:srgbClr val="004A2E"/>
              </a:buClr>
              <a:buSzPts val="1300"/>
              <a:buFont typeface="IBM Plex Sans Light"/>
              <a:buChar char="-"/>
            </a:pPr>
            <a:r>
              <a:rPr lang="en-US" sz="1300" kern="0" dirty="0">
                <a:latin typeface="IBM Plex Sans Light"/>
                <a:sym typeface="IBM Plex Sans Light"/>
              </a:rPr>
              <a:t>All three components of the Career Exploration Program</a:t>
            </a:r>
          </a:p>
          <a:p>
            <a:pPr marL="457200" lvl="0" indent="-311150">
              <a:lnSpc>
                <a:spcPct val="110000"/>
              </a:lnSpc>
              <a:spcBef>
                <a:spcPts val="0"/>
              </a:spcBef>
              <a:buClr>
                <a:srgbClr val="004A2E"/>
              </a:buClr>
              <a:buSzPts val="1300"/>
              <a:buFont typeface="IBM Plex Sans Light"/>
              <a:buChar char="-"/>
            </a:pPr>
            <a:r>
              <a:rPr lang="en-US" sz="1300" kern="0" dirty="0">
                <a:latin typeface="IBM Plex Sans Light"/>
                <a:sym typeface="IBM Plex Sans Light"/>
              </a:rPr>
              <a:t>A career exploration tool approved by the IDOE</a:t>
            </a:r>
          </a:p>
          <a:p>
            <a:pPr marL="0" lvl="0" indent="0">
              <a:lnSpc>
                <a:spcPct val="110000"/>
              </a:lnSpc>
              <a:spcBef>
                <a:spcPts val="500"/>
              </a:spcBef>
              <a:buClr>
                <a:srgbClr val="004A2E"/>
              </a:buClr>
              <a:buSzPts val="1200"/>
              <a:buNone/>
            </a:pPr>
            <a:r>
              <a:rPr lang="en-US" sz="1300" b="1" kern="0" dirty="0">
                <a:latin typeface="IBM Plex Sans"/>
                <a:ea typeface="IBM Plex Sans"/>
                <a:cs typeface="IBM Plex Sans"/>
                <a:sym typeface="IBM Plex Sans"/>
              </a:rPr>
              <a:t>Meet attendance requirements </a:t>
            </a:r>
          </a:p>
          <a:p>
            <a:pPr marL="457200" lvl="0" indent="-311150">
              <a:lnSpc>
                <a:spcPct val="110000"/>
              </a:lnSpc>
              <a:spcBef>
                <a:spcPts val="500"/>
              </a:spcBef>
              <a:buClr>
                <a:srgbClr val="004A2E"/>
              </a:buClr>
              <a:buSzPts val="1300"/>
              <a:buFont typeface="IBM Plex Sans Light"/>
              <a:buChar char="-"/>
            </a:pPr>
            <a:r>
              <a:rPr lang="en-US" sz="1300" kern="0" dirty="0">
                <a:latin typeface="IBM Plex Sans Light"/>
                <a:sym typeface="IBM Plex Sans Light"/>
              </a:rPr>
              <a:t>Per the IDOE, no more than 3 unexcused absences in a school year</a:t>
            </a:r>
            <a:endParaRPr lang="en-US" sz="1300" b="1" kern="0" dirty="0">
              <a:latin typeface="IBM Plex Sans"/>
              <a:ea typeface="IBM Plex Sans"/>
              <a:cs typeface="IBM Plex Sans"/>
              <a:sym typeface="IBM Plex Sans"/>
            </a:endParaRPr>
          </a:p>
          <a:p>
            <a:pPr marL="0" lvl="0" indent="0">
              <a:lnSpc>
                <a:spcPct val="110000"/>
              </a:lnSpc>
              <a:spcBef>
                <a:spcPts val="500"/>
              </a:spcBef>
              <a:buClr>
                <a:srgbClr val="004A2E"/>
              </a:buClr>
              <a:buSzPts val="1200"/>
              <a:buNone/>
            </a:pPr>
            <a:r>
              <a:rPr lang="en-US" sz="1300" b="1" kern="0" dirty="0">
                <a:latin typeface="IBM Plex Sans"/>
                <a:ea typeface="IBM Plex Sans"/>
                <a:cs typeface="IBM Plex Sans"/>
                <a:sym typeface="IBM Plex Sans"/>
              </a:rPr>
              <a:t>Demonstrate skill development in communication, collaboration, and Work Ethic</a:t>
            </a:r>
          </a:p>
          <a:p>
            <a:pPr marL="457200" lvl="0" indent="-311150">
              <a:lnSpc>
                <a:spcPct val="110000"/>
              </a:lnSpc>
              <a:spcBef>
                <a:spcPts val="500"/>
              </a:spcBef>
              <a:buClr>
                <a:srgbClr val="004A2E"/>
              </a:buClr>
              <a:buSzPts val="1300"/>
              <a:buFont typeface="IBM Plex Sans Light"/>
              <a:buChar char="-"/>
            </a:pPr>
            <a:r>
              <a:rPr lang="en-US" sz="1300" kern="0" dirty="0">
                <a:latin typeface="IBM Plex Sans Light"/>
                <a:sym typeface="IBM Plex Sans Light"/>
              </a:rPr>
              <a:t>Externally verified through a mentorship experience with current military personnel, veterans, or other public safety professionals</a:t>
            </a:r>
          </a:p>
          <a:p>
            <a:endParaRPr lang="en-US" dirty="0"/>
          </a:p>
        </p:txBody>
      </p:sp>
      <p:sp>
        <p:nvSpPr>
          <p:cNvPr id="3" name="Content Placeholder 2">
            <a:extLst>
              <a:ext uri="{FF2B5EF4-FFF2-40B4-BE49-F238E27FC236}">
                <a16:creationId xmlns:a16="http://schemas.microsoft.com/office/drawing/2014/main" id="{BEF6F665-CB01-47A1-8B96-F43B98CCA59C}"/>
              </a:ext>
            </a:extLst>
          </p:cNvPr>
          <p:cNvSpPr>
            <a:spLocks noGrp="1"/>
          </p:cNvSpPr>
          <p:nvPr>
            <p:ph sz="half" idx="2"/>
          </p:nvPr>
        </p:nvSpPr>
        <p:spPr>
          <a:xfrm>
            <a:off x="839788" y="1855960"/>
            <a:ext cx="5157787" cy="4333703"/>
          </a:xfrm>
        </p:spPr>
        <p:txBody>
          <a:bodyPr>
            <a:normAutofit/>
          </a:bodyPr>
          <a:lstStyle/>
          <a:p>
            <a:pPr marL="0" indent="0">
              <a:buNone/>
            </a:pPr>
            <a:r>
              <a:rPr lang="en-US" sz="6600" dirty="0">
                <a:solidFill>
                  <a:srgbClr val="FF0000"/>
                </a:solidFill>
              </a:rPr>
              <a:t>Enlistment </a:t>
            </a:r>
          </a:p>
          <a:p>
            <a:pPr marL="0" indent="0">
              <a:buNone/>
            </a:pPr>
            <a:r>
              <a:rPr lang="en-US" sz="6600" dirty="0">
                <a:solidFill>
                  <a:srgbClr val="FF0000"/>
                </a:solidFill>
              </a:rPr>
              <a:t>	Seal</a:t>
            </a:r>
          </a:p>
        </p:txBody>
      </p:sp>
      <p:sp>
        <p:nvSpPr>
          <p:cNvPr id="4" name="Star: 32 Points 3">
            <a:extLst>
              <a:ext uri="{FF2B5EF4-FFF2-40B4-BE49-F238E27FC236}">
                <a16:creationId xmlns:a16="http://schemas.microsoft.com/office/drawing/2014/main" id="{4A3F9137-FCFE-4185-93FA-168C7EFF6E94}"/>
              </a:ext>
            </a:extLst>
          </p:cNvPr>
          <p:cNvSpPr/>
          <p:nvPr/>
        </p:nvSpPr>
        <p:spPr>
          <a:xfrm>
            <a:off x="2679826" y="3992578"/>
            <a:ext cx="2426328" cy="1747319"/>
          </a:xfrm>
          <a:prstGeom prst="star32">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Enlistment</a:t>
            </a:r>
          </a:p>
          <a:p>
            <a:pPr algn="ctr"/>
            <a:r>
              <a:rPr lang="en-US" dirty="0"/>
              <a:t>Honors</a:t>
            </a:r>
          </a:p>
        </p:txBody>
      </p:sp>
    </p:spTree>
    <p:extLst>
      <p:ext uri="{BB962C8B-B14F-4D97-AF65-F5344CB8AC3E}">
        <p14:creationId xmlns:p14="http://schemas.microsoft.com/office/powerpoint/2010/main" val="300735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207A1D-0DC8-44E5-9B12-01F0045D39B0}"/>
              </a:ext>
            </a:extLst>
          </p:cNvPr>
          <p:cNvPicPr>
            <a:picLocks noChangeAspect="1"/>
          </p:cNvPicPr>
          <p:nvPr/>
        </p:nvPicPr>
        <p:blipFill>
          <a:blip r:embed="rId2"/>
          <a:stretch>
            <a:fillRect/>
          </a:stretch>
        </p:blipFill>
        <p:spPr>
          <a:xfrm>
            <a:off x="491066" y="0"/>
            <a:ext cx="11218333" cy="6858000"/>
          </a:xfrm>
          <a:prstGeom prst="rect">
            <a:avLst/>
          </a:prstGeom>
        </p:spPr>
      </p:pic>
    </p:spTree>
    <p:extLst>
      <p:ext uri="{BB962C8B-B14F-4D97-AF65-F5344CB8AC3E}">
        <p14:creationId xmlns:p14="http://schemas.microsoft.com/office/powerpoint/2010/main" val="292255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84E4-EBBC-4723-A73C-8C176C99D249}"/>
              </a:ext>
            </a:extLst>
          </p:cNvPr>
          <p:cNvSpPr>
            <a:spLocks noGrp="1"/>
          </p:cNvSpPr>
          <p:nvPr>
            <p:ph type="title"/>
          </p:nvPr>
        </p:nvSpPr>
        <p:spPr/>
        <p:txBody>
          <a:bodyPr/>
          <a:lstStyle/>
          <a:p>
            <a:pPr algn="ctr"/>
            <a:r>
              <a:rPr lang="en-US" dirty="0"/>
              <a:t>Honors Plus Seals</a:t>
            </a:r>
          </a:p>
        </p:txBody>
      </p:sp>
      <p:sp>
        <p:nvSpPr>
          <p:cNvPr id="3" name="Text Placeholder 2">
            <a:extLst>
              <a:ext uri="{FF2B5EF4-FFF2-40B4-BE49-F238E27FC236}">
                <a16:creationId xmlns:a16="http://schemas.microsoft.com/office/drawing/2014/main" id="{02D5413C-29AC-440D-A3B3-2663C63DA8C4}"/>
              </a:ext>
            </a:extLst>
          </p:cNvPr>
          <p:cNvSpPr>
            <a:spLocks noGrp="1"/>
          </p:cNvSpPr>
          <p:nvPr>
            <p:ph type="body" idx="1"/>
          </p:nvPr>
        </p:nvSpPr>
        <p:spPr>
          <a:xfrm>
            <a:off x="839788" y="1681163"/>
            <a:ext cx="3668839" cy="823912"/>
          </a:xfrm>
        </p:spPr>
        <p:txBody>
          <a:bodyPr>
            <a:normAutofit/>
          </a:bodyPr>
          <a:lstStyle/>
          <a:p>
            <a:r>
              <a:rPr lang="en-US" dirty="0">
                <a:solidFill>
                  <a:srgbClr val="7030A0"/>
                </a:solidFill>
              </a:rPr>
              <a:t>Enrollment Plus</a:t>
            </a:r>
          </a:p>
          <a:p>
            <a:endParaRPr lang="en-US" dirty="0"/>
          </a:p>
        </p:txBody>
      </p:sp>
      <p:sp>
        <p:nvSpPr>
          <p:cNvPr id="4" name="Content Placeholder 3">
            <a:extLst>
              <a:ext uri="{FF2B5EF4-FFF2-40B4-BE49-F238E27FC236}">
                <a16:creationId xmlns:a16="http://schemas.microsoft.com/office/drawing/2014/main" id="{B743692B-A75B-49E7-A991-4F8DBB95A5D9}"/>
              </a:ext>
            </a:extLst>
          </p:cNvPr>
          <p:cNvSpPr>
            <a:spLocks noGrp="1"/>
          </p:cNvSpPr>
          <p:nvPr>
            <p:ph sz="half" idx="2"/>
          </p:nvPr>
        </p:nvSpPr>
        <p:spPr>
          <a:xfrm>
            <a:off x="839789" y="2505075"/>
            <a:ext cx="3668838" cy="3684588"/>
          </a:xfrm>
        </p:spPr>
        <p:txBody>
          <a:bodyPr/>
          <a:lstStyle/>
          <a:p>
            <a:pPr marL="0" lvl="0" indent="0">
              <a:lnSpc>
                <a:spcPct val="110000"/>
              </a:lnSpc>
              <a:spcBef>
                <a:spcPts val="0"/>
              </a:spcBef>
              <a:buClr>
                <a:srgbClr val="004A2E"/>
              </a:buClr>
              <a:buSzPts val="1200"/>
              <a:buNone/>
            </a:pPr>
            <a:r>
              <a:rPr lang="en-US" sz="1300" kern="0" dirty="0">
                <a:solidFill>
                  <a:srgbClr val="004A2E"/>
                </a:solidFill>
                <a:latin typeface="IBM Plex Sans Light"/>
                <a:sym typeface="IBM Plex Sans Light"/>
              </a:rPr>
              <a:t>Earn a credential of value: </a:t>
            </a:r>
          </a:p>
          <a:p>
            <a:pPr marL="457200" lvl="0" indent="-311150">
              <a:lnSpc>
                <a:spcPct val="110000"/>
              </a:lnSpc>
              <a:spcBef>
                <a:spcPts val="500"/>
              </a:spcBef>
              <a:buClr>
                <a:srgbClr val="004A2E"/>
              </a:buClr>
              <a:buSzPts val="1300"/>
              <a:buFont typeface="IBM Plex Sans Light"/>
              <a:buChar char="-"/>
            </a:pPr>
            <a:r>
              <a:rPr lang="en-US" sz="1300" kern="0" dirty="0">
                <a:solidFill>
                  <a:srgbClr val="004A2E"/>
                </a:solidFill>
                <a:latin typeface="IBM Plex Sans Light"/>
                <a:sym typeface="IBM Plex Sans Light"/>
              </a:rPr>
              <a:t>Associate Degree</a:t>
            </a:r>
          </a:p>
          <a:p>
            <a:pPr marL="457200" lvl="0" indent="-311150">
              <a:lnSpc>
                <a:spcPct val="110000"/>
              </a:lnSpc>
              <a:spcBef>
                <a:spcPts val="0"/>
              </a:spcBef>
              <a:buClr>
                <a:srgbClr val="004A2E"/>
              </a:buClr>
              <a:buSzPts val="1300"/>
              <a:buFont typeface="IBM Plex Sans Light"/>
              <a:buChar char="-"/>
            </a:pPr>
            <a:r>
              <a:rPr lang="en-US" sz="1300" kern="0" dirty="0">
                <a:solidFill>
                  <a:srgbClr val="004A2E"/>
                </a:solidFill>
                <a:latin typeface="IBM Plex Sans Light"/>
                <a:sym typeface="IBM Plex Sans Light"/>
              </a:rPr>
              <a:t>Technical certificate</a:t>
            </a:r>
          </a:p>
          <a:p>
            <a:pPr marL="457200" lvl="0" indent="-311150">
              <a:lnSpc>
                <a:spcPct val="110000"/>
              </a:lnSpc>
              <a:spcBef>
                <a:spcPts val="0"/>
              </a:spcBef>
              <a:buClr>
                <a:srgbClr val="004A2E"/>
              </a:buClr>
              <a:buSzPts val="1300"/>
              <a:buFont typeface="IBM Plex Sans Light"/>
              <a:buChar char="-"/>
            </a:pPr>
            <a:r>
              <a:rPr lang="en-US" sz="1300" kern="0" dirty="0">
                <a:solidFill>
                  <a:srgbClr val="004A2E"/>
                </a:solidFill>
                <a:latin typeface="IBM Plex Sans Light"/>
                <a:sym typeface="IBM Plex Sans Light"/>
              </a:rPr>
              <a:t>Indiana Common Core</a:t>
            </a:r>
          </a:p>
          <a:p>
            <a:pPr marL="0" lvl="0" indent="0">
              <a:lnSpc>
                <a:spcPct val="110000"/>
              </a:lnSpc>
              <a:spcBef>
                <a:spcPts val="500"/>
              </a:spcBef>
              <a:buClr>
                <a:srgbClr val="004A2E"/>
              </a:buClr>
              <a:buSzPts val="1200"/>
              <a:buNone/>
            </a:pPr>
            <a:endParaRPr lang="en-US" sz="1300" kern="0" dirty="0">
              <a:solidFill>
                <a:srgbClr val="004A2E"/>
              </a:solidFill>
              <a:latin typeface="IBM Plex Sans Light"/>
              <a:sym typeface="IBM Plex Sans Light"/>
            </a:endParaRPr>
          </a:p>
          <a:p>
            <a:pPr marL="0" lvl="0" indent="0">
              <a:lnSpc>
                <a:spcPct val="110000"/>
              </a:lnSpc>
              <a:spcBef>
                <a:spcPts val="500"/>
              </a:spcBef>
              <a:buClr>
                <a:srgbClr val="004A2E"/>
              </a:buClr>
              <a:buSzPts val="1200"/>
              <a:buNone/>
            </a:pPr>
            <a:r>
              <a:rPr lang="en-US" sz="1300" kern="0" dirty="0">
                <a:solidFill>
                  <a:srgbClr val="004A2E"/>
                </a:solidFill>
                <a:latin typeface="IBM Plex Sans Light"/>
                <a:sym typeface="IBM Plex Sans Light"/>
              </a:rPr>
              <a:t> 100 Hours of Work-based Learning</a:t>
            </a:r>
          </a:p>
          <a:p>
            <a:endParaRPr lang="en-US" dirty="0"/>
          </a:p>
        </p:txBody>
      </p:sp>
      <p:sp>
        <p:nvSpPr>
          <p:cNvPr id="5" name="Text Placeholder 4">
            <a:extLst>
              <a:ext uri="{FF2B5EF4-FFF2-40B4-BE49-F238E27FC236}">
                <a16:creationId xmlns:a16="http://schemas.microsoft.com/office/drawing/2014/main" id="{84D87365-5D0D-41D5-8240-077F42CC5ED4}"/>
              </a:ext>
            </a:extLst>
          </p:cNvPr>
          <p:cNvSpPr>
            <a:spLocks noGrp="1"/>
          </p:cNvSpPr>
          <p:nvPr>
            <p:ph type="body" sz="quarter" idx="3"/>
          </p:nvPr>
        </p:nvSpPr>
        <p:spPr>
          <a:xfrm>
            <a:off x="4717987" y="1690688"/>
            <a:ext cx="2510073" cy="427823"/>
          </a:xfrm>
        </p:spPr>
        <p:txBody>
          <a:bodyPr>
            <a:normAutofit/>
          </a:bodyPr>
          <a:lstStyle/>
          <a:p>
            <a:r>
              <a:rPr lang="en-US" dirty="0">
                <a:solidFill>
                  <a:schemeClr val="bg1">
                    <a:lumMod val="65000"/>
                  </a:schemeClr>
                </a:solidFill>
              </a:rPr>
              <a:t>Employment Plus    </a:t>
            </a:r>
          </a:p>
        </p:txBody>
      </p:sp>
      <p:sp>
        <p:nvSpPr>
          <p:cNvPr id="6" name="Content Placeholder 5">
            <a:extLst>
              <a:ext uri="{FF2B5EF4-FFF2-40B4-BE49-F238E27FC236}">
                <a16:creationId xmlns:a16="http://schemas.microsoft.com/office/drawing/2014/main" id="{F0D4B12E-0171-4773-989F-FA4CF45F69A8}"/>
              </a:ext>
            </a:extLst>
          </p:cNvPr>
          <p:cNvSpPr>
            <a:spLocks noGrp="1"/>
          </p:cNvSpPr>
          <p:nvPr>
            <p:ph sz="quarter" idx="4"/>
          </p:nvPr>
        </p:nvSpPr>
        <p:spPr>
          <a:xfrm>
            <a:off x="5013437" y="2505075"/>
            <a:ext cx="2772544" cy="3684588"/>
          </a:xfrm>
        </p:spPr>
        <p:txBody>
          <a:bodyPr/>
          <a:lstStyle/>
          <a:p>
            <a:pPr marL="0" lvl="0" indent="0">
              <a:lnSpc>
                <a:spcPct val="110000"/>
              </a:lnSpc>
              <a:spcBef>
                <a:spcPts val="0"/>
              </a:spcBef>
              <a:buClr>
                <a:srgbClr val="004A2E"/>
              </a:buClr>
              <a:buSzPts val="1200"/>
              <a:buNone/>
            </a:pPr>
            <a:r>
              <a:rPr lang="en-US" sz="1300" kern="0" dirty="0">
                <a:solidFill>
                  <a:srgbClr val="004A2E"/>
                </a:solidFill>
                <a:latin typeface="IBM Plex Sans Light"/>
                <a:sym typeface="IBM Plex Sans Light"/>
              </a:rPr>
              <a:t>Earn a credential of value: </a:t>
            </a:r>
          </a:p>
          <a:p>
            <a:pPr marL="457200" lvl="0" indent="-311150">
              <a:lnSpc>
                <a:spcPct val="110000"/>
              </a:lnSpc>
              <a:spcBef>
                <a:spcPts val="500"/>
              </a:spcBef>
              <a:buClr>
                <a:srgbClr val="004A2E"/>
              </a:buClr>
              <a:buSzPts val="1300"/>
              <a:buFont typeface="IBM Plex Sans Light"/>
              <a:buChar char="-"/>
            </a:pPr>
            <a:r>
              <a:rPr lang="en-US" sz="1300" kern="0" dirty="0">
                <a:solidFill>
                  <a:srgbClr val="004A2E"/>
                </a:solidFill>
                <a:latin typeface="IBM Plex Sans Light"/>
                <a:sym typeface="IBM Plex Sans Light"/>
              </a:rPr>
              <a:t>Associate Degree/ICC</a:t>
            </a:r>
          </a:p>
          <a:p>
            <a:pPr marL="457200" lvl="0" indent="-311150">
              <a:lnSpc>
                <a:spcPct val="110000"/>
              </a:lnSpc>
              <a:spcBef>
                <a:spcPts val="0"/>
              </a:spcBef>
              <a:buClr>
                <a:srgbClr val="004A2E"/>
              </a:buClr>
              <a:buSzPts val="1300"/>
              <a:buFont typeface="IBM Plex Sans Light"/>
              <a:buChar char="-"/>
            </a:pPr>
            <a:r>
              <a:rPr lang="en-US" sz="1300" kern="0" dirty="0">
                <a:solidFill>
                  <a:srgbClr val="004A2E"/>
                </a:solidFill>
                <a:latin typeface="IBM Plex Sans Light"/>
                <a:sym typeface="IBM Plex Sans Light"/>
              </a:rPr>
              <a:t>Technical Certificate</a:t>
            </a:r>
          </a:p>
          <a:p>
            <a:pPr marL="457200" lvl="0" indent="-311150">
              <a:lnSpc>
                <a:spcPct val="110000"/>
              </a:lnSpc>
              <a:spcBef>
                <a:spcPts val="0"/>
              </a:spcBef>
              <a:buClr>
                <a:srgbClr val="004A2E"/>
              </a:buClr>
              <a:buSzPts val="1300"/>
              <a:buFont typeface="IBM Plex Sans Light"/>
              <a:buChar char="-"/>
            </a:pPr>
            <a:r>
              <a:rPr lang="en-US" sz="1300" kern="0" dirty="0">
                <a:solidFill>
                  <a:srgbClr val="004A2E"/>
                </a:solidFill>
                <a:latin typeface="IBM Plex Sans Light"/>
                <a:sym typeface="IBM Plex Sans Light"/>
              </a:rPr>
              <a:t>Advanced Industry Certificate</a:t>
            </a:r>
          </a:p>
          <a:p>
            <a:pPr marL="457200" lvl="0" indent="0">
              <a:lnSpc>
                <a:spcPct val="110000"/>
              </a:lnSpc>
              <a:spcBef>
                <a:spcPts val="500"/>
              </a:spcBef>
              <a:buClr>
                <a:srgbClr val="004A2E"/>
              </a:buClr>
              <a:buSzPts val="1200"/>
              <a:buNone/>
            </a:pPr>
            <a:endParaRPr lang="en-US" sz="1300" kern="0" dirty="0">
              <a:solidFill>
                <a:srgbClr val="004A2E"/>
              </a:solidFill>
              <a:latin typeface="IBM Plex Sans Light"/>
              <a:sym typeface="IBM Plex Sans Light"/>
            </a:endParaRPr>
          </a:p>
          <a:p>
            <a:pPr marL="0" lvl="0" indent="0">
              <a:lnSpc>
                <a:spcPct val="110000"/>
              </a:lnSpc>
              <a:spcBef>
                <a:spcPts val="500"/>
              </a:spcBef>
              <a:buClr>
                <a:srgbClr val="004A2E"/>
              </a:buClr>
              <a:buSzPts val="1200"/>
              <a:buNone/>
            </a:pPr>
            <a:r>
              <a:rPr lang="en-US" sz="1300" kern="0" dirty="0">
                <a:solidFill>
                  <a:srgbClr val="004A2E"/>
                </a:solidFill>
                <a:latin typeface="IBM Plex Sans Light"/>
                <a:sym typeface="IBM Plex Sans Light"/>
              </a:rPr>
              <a:t>Complete a total of 650 hours of Work-based learning</a:t>
            </a:r>
          </a:p>
          <a:p>
            <a:endParaRPr lang="en-US" dirty="0"/>
          </a:p>
        </p:txBody>
      </p:sp>
      <p:sp>
        <p:nvSpPr>
          <p:cNvPr id="8" name="TextBox 7">
            <a:extLst>
              <a:ext uri="{FF2B5EF4-FFF2-40B4-BE49-F238E27FC236}">
                <a16:creationId xmlns:a16="http://schemas.microsoft.com/office/drawing/2014/main" id="{0CB95959-0C51-47C4-91B4-A441BA88CA9C}"/>
              </a:ext>
            </a:extLst>
          </p:cNvPr>
          <p:cNvSpPr txBox="1"/>
          <p:nvPr/>
        </p:nvSpPr>
        <p:spPr>
          <a:xfrm>
            <a:off x="8664163" y="1656846"/>
            <a:ext cx="3023859" cy="461665"/>
          </a:xfrm>
          <a:prstGeom prst="rect">
            <a:avLst/>
          </a:prstGeom>
          <a:noFill/>
        </p:spPr>
        <p:txBody>
          <a:bodyPr wrap="square" rtlCol="0">
            <a:spAutoFit/>
          </a:bodyPr>
          <a:lstStyle/>
          <a:p>
            <a:r>
              <a:rPr lang="en-US" sz="2400" b="1" dirty="0">
                <a:solidFill>
                  <a:srgbClr val="FF0000"/>
                </a:solidFill>
              </a:rPr>
              <a:t>Enlistment Plus</a:t>
            </a:r>
          </a:p>
        </p:txBody>
      </p:sp>
      <p:sp>
        <p:nvSpPr>
          <p:cNvPr id="9" name="TextBox 8">
            <a:extLst>
              <a:ext uri="{FF2B5EF4-FFF2-40B4-BE49-F238E27FC236}">
                <a16:creationId xmlns:a16="http://schemas.microsoft.com/office/drawing/2014/main" id="{B9A3770E-8CCB-42A3-8B9D-0E39D250521C}"/>
              </a:ext>
            </a:extLst>
          </p:cNvPr>
          <p:cNvSpPr txBox="1"/>
          <p:nvPr/>
        </p:nvSpPr>
        <p:spPr>
          <a:xfrm>
            <a:off x="8392562" y="2135431"/>
            <a:ext cx="2959649" cy="4577022"/>
          </a:xfrm>
          <a:prstGeom prst="rect">
            <a:avLst/>
          </a:prstGeom>
          <a:noFill/>
        </p:spPr>
        <p:txBody>
          <a:bodyPr wrap="square" rtlCol="0">
            <a:spAutoFit/>
          </a:bodyPr>
          <a:lstStyle/>
          <a:p>
            <a:pPr lvl="0">
              <a:lnSpc>
                <a:spcPct val="110000"/>
              </a:lnSpc>
              <a:buClr>
                <a:srgbClr val="004A2E"/>
              </a:buClr>
              <a:buSzPts val="1200"/>
            </a:pPr>
            <a:r>
              <a:rPr lang="en-US" sz="1300" kern="0" dirty="0">
                <a:solidFill>
                  <a:srgbClr val="004A2E"/>
                </a:solidFill>
                <a:latin typeface="IBM Plex Sans Light"/>
                <a:sym typeface="IBM Plex Sans Light"/>
              </a:rPr>
              <a:t>Complete one of the following: </a:t>
            </a:r>
          </a:p>
          <a:p>
            <a:pPr marL="457200" lvl="0" indent="-311150">
              <a:lnSpc>
                <a:spcPct val="110000"/>
              </a:lnSpc>
              <a:spcBef>
                <a:spcPts val="500"/>
              </a:spcBef>
              <a:buClr>
                <a:srgbClr val="004A2E"/>
              </a:buClr>
              <a:buSzPts val="1300"/>
              <a:buFont typeface="IBM Plex Sans Light"/>
              <a:buChar char="-"/>
            </a:pPr>
            <a:r>
              <a:rPr lang="en-US" sz="1300" kern="0" dirty="0">
                <a:solidFill>
                  <a:srgbClr val="004A2E"/>
                </a:solidFill>
                <a:latin typeface="IBM Plex Sans Light"/>
                <a:sym typeface="IBM Plex Sans Light"/>
              </a:rPr>
              <a:t>Achieve a 50 or higher on the ASVAB</a:t>
            </a:r>
          </a:p>
          <a:p>
            <a:pPr marL="457200" lvl="0" indent="-311150">
              <a:lnSpc>
                <a:spcPct val="110000"/>
              </a:lnSpc>
              <a:buClr>
                <a:srgbClr val="004A2E"/>
              </a:buClr>
              <a:buSzPts val="1300"/>
              <a:buFont typeface="IBM Plex Sans Light"/>
              <a:buChar char="-"/>
            </a:pPr>
            <a:r>
              <a:rPr lang="en-US" sz="1300" kern="0" dirty="0">
                <a:solidFill>
                  <a:srgbClr val="004A2E"/>
                </a:solidFill>
                <a:latin typeface="IBM Plex Sans Light"/>
                <a:sym typeface="IBM Plex Sans Light"/>
              </a:rPr>
              <a:t>Enrollment in ROTC at the Collegiate level </a:t>
            </a:r>
          </a:p>
          <a:p>
            <a:pPr marL="457200" lvl="0" indent="-311150">
              <a:lnSpc>
                <a:spcPct val="110000"/>
              </a:lnSpc>
              <a:buClr>
                <a:srgbClr val="004A2E"/>
              </a:buClr>
              <a:buSzPts val="1300"/>
              <a:buFont typeface="IBM Plex Sans Light"/>
              <a:buChar char="-"/>
            </a:pPr>
            <a:r>
              <a:rPr lang="en-US" sz="1300" kern="0" dirty="0">
                <a:solidFill>
                  <a:srgbClr val="004A2E"/>
                </a:solidFill>
                <a:latin typeface="IBM Plex Sans Light"/>
                <a:sym typeface="IBM Plex Sans Light"/>
              </a:rPr>
              <a:t>Acceptance into a service academy</a:t>
            </a:r>
          </a:p>
          <a:p>
            <a:pPr lvl="0">
              <a:lnSpc>
                <a:spcPct val="110000"/>
              </a:lnSpc>
              <a:spcBef>
                <a:spcPts val="500"/>
              </a:spcBef>
              <a:buClr>
                <a:srgbClr val="004A2E"/>
              </a:buClr>
              <a:buSzPts val="1200"/>
            </a:pPr>
            <a:endParaRPr lang="en-US" sz="1300" kern="0" dirty="0">
              <a:solidFill>
                <a:srgbClr val="004A2E"/>
              </a:solidFill>
              <a:latin typeface="IBM Plex Sans Light"/>
              <a:sym typeface="IBM Plex Sans Light"/>
            </a:endParaRPr>
          </a:p>
          <a:p>
            <a:pPr lvl="0">
              <a:lnSpc>
                <a:spcPct val="110000"/>
              </a:lnSpc>
              <a:spcBef>
                <a:spcPts val="500"/>
              </a:spcBef>
              <a:buClr>
                <a:srgbClr val="004A2E"/>
              </a:buClr>
              <a:buSzPts val="1200"/>
            </a:pPr>
            <a:r>
              <a:rPr lang="en-US" sz="1300" kern="0" dirty="0">
                <a:solidFill>
                  <a:srgbClr val="004A2E"/>
                </a:solidFill>
                <a:latin typeface="IBM Plex Sans Light"/>
                <a:sym typeface="IBM Plex Sans Light"/>
              </a:rPr>
              <a:t>Demonstrate Excellence in leadership through one of the following: </a:t>
            </a:r>
          </a:p>
          <a:p>
            <a:pPr marL="457200" lvl="0" indent="-311150">
              <a:lnSpc>
                <a:spcPct val="110000"/>
              </a:lnSpc>
              <a:spcBef>
                <a:spcPts val="500"/>
              </a:spcBef>
              <a:buClr>
                <a:srgbClr val="004A2E"/>
              </a:buClr>
              <a:buSzPts val="1300"/>
              <a:buFont typeface="IBM Plex Sans Light"/>
              <a:buChar char="-"/>
            </a:pPr>
            <a:r>
              <a:rPr lang="en-US" sz="1300" kern="0" dirty="0">
                <a:solidFill>
                  <a:srgbClr val="004A2E"/>
                </a:solidFill>
                <a:latin typeface="IBM Plex Sans Light"/>
                <a:sym typeface="IBM Plex Sans Light"/>
              </a:rPr>
              <a:t>Completion of at least 100 hours of public service</a:t>
            </a:r>
          </a:p>
          <a:p>
            <a:pPr marL="146050" lvl="0">
              <a:lnSpc>
                <a:spcPct val="110000"/>
              </a:lnSpc>
              <a:spcBef>
                <a:spcPts val="500"/>
              </a:spcBef>
              <a:buClr>
                <a:srgbClr val="004A2E"/>
              </a:buClr>
              <a:buSzPts val="1300"/>
            </a:pPr>
            <a:endParaRPr lang="en-US" sz="1300" kern="0" dirty="0">
              <a:solidFill>
                <a:srgbClr val="004A2E"/>
              </a:solidFill>
              <a:latin typeface="IBM Plex Sans Light"/>
              <a:sym typeface="IBM Plex Sans Light"/>
            </a:endParaRPr>
          </a:p>
          <a:p>
            <a:pPr marL="457200" lvl="0" indent="-311150">
              <a:lnSpc>
                <a:spcPct val="110000"/>
              </a:lnSpc>
              <a:buClr>
                <a:srgbClr val="004A2E"/>
              </a:buClr>
              <a:buSzPts val="1300"/>
              <a:buFont typeface="IBM Plex Sans Light"/>
              <a:buChar char="-"/>
            </a:pPr>
            <a:r>
              <a:rPr lang="en-US" sz="1300" kern="0" dirty="0">
                <a:solidFill>
                  <a:srgbClr val="004A2E"/>
                </a:solidFill>
                <a:latin typeface="IBM Plex Sans Light"/>
                <a:sym typeface="IBM Plex Sans Light"/>
              </a:rPr>
              <a:t>Holding a leadership role in a co/extracurricular activity</a:t>
            </a:r>
          </a:p>
          <a:p>
            <a:pPr marL="146050" lvl="0">
              <a:lnSpc>
                <a:spcPct val="110000"/>
              </a:lnSpc>
              <a:buClr>
                <a:srgbClr val="004A2E"/>
              </a:buClr>
              <a:buSzPts val="1300"/>
            </a:pPr>
            <a:endParaRPr lang="en-US" sz="1300" kern="0" dirty="0">
              <a:solidFill>
                <a:srgbClr val="004A2E"/>
              </a:solidFill>
              <a:latin typeface="IBM Plex Sans Light"/>
              <a:sym typeface="IBM Plex Sans Light"/>
            </a:endParaRPr>
          </a:p>
          <a:p>
            <a:pPr marL="457200" lvl="0" indent="-311150">
              <a:lnSpc>
                <a:spcPct val="110000"/>
              </a:lnSpc>
              <a:buClr>
                <a:srgbClr val="004A2E"/>
              </a:buClr>
              <a:buSzPts val="1300"/>
              <a:buFont typeface="IBM Plex Sans Light"/>
              <a:buChar char="-"/>
            </a:pPr>
            <a:r>
              <a:rPr lang="en-US" sz="1300" kern="0" dirty="0">
                <a:solidFill>
                  <a:srgbClr val="004A2E"/>
                </a:solidFill>
                <a:latin typeface="IBM Plex Sans Light"/>
                <a:sym typeface="IBM Plex Sans Light"/>
              </a:rPr>
              <a:t>Completion of two seasons of a team-based physical sport or activity</a:t>
            </a:r>
          </a:p>
        </p:txBody>
      </p:sp>
      <p:sp>
        <p:nvSpPr>
          <p:cNvPr id="10" name="Star: 32 Points 9">
            <a:extLst>
              <a:ext uri="{FF2B5EF4-FFF2-40B4-BE49-F238E27FC236}">
                <a16:creationId xmlns:a16="http://schemas.microsoft.com/office/drawing/2014/main" id="{8CB308D7-7D27-4FC3-B9EF-9E5B36655CBE}"/>
              </a:ext>
            </a:extLst>
          </p:cNvPr>
          <p:cNvSpPr/>
          <p:nvPr/>
        </p:nvSpPr>
        <p:spPr>
          <a:xfrm>
            <a:off x="1041150" y="4218915"/>
            <a:ext cx="2453488" cy="1524354"/>
          </a:xfrm>
          <a:prstGeom prst="star32">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Enrollment </a:t>
            </a:r>
          </a:p>
          <a:p>
            <a:pPr algn="ctr"/>
            <a:r>
              <a:rPr lang="en-US" dirty="0"/>
              <a:t>Honors</a:t>
            </a:r>
          </a:p>
          <a:p>
            <a:pPr algn="ctr"/>
            <a:r>
              <a:rPr lang="en-US" dirty="0"/>
              <a:t>Plus</a:t>
            </a:r>
          </a:p>
        </p:txBody>
      </p:sp>
      <p:sp>
        <p:nvSpPr>
          <p:cNvPr id="11" name="Star: 32 Points 10">
            <a:extLst>
              <a:ext uri="{FF2B5EF4-FFF2-40B4-BE49-F238E27FC236}">
                <a16:creationId xmlns:a16="http://schemas.microsoft.com/office/drawing/2014/main" id="{58026C0D-7BFE-4308-B375-0316DCE60C9B}"/>
              </a:ext>
            </a:extLst>
          </p:cNvPr>
          <p:cNvSpPr/>
          <p:nvPr/>
        </p:nvSpPr>
        <p:spPr>
          <a:xfrm>
            <a:off x="5196689" y="4662535"/>
            <a:ext cx="2589292" cy="1738265"/>
          </a:xfrm>
          <a:prstGeom prst="star32">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EmploymentHonors</a:t>
            </a:r>
            <a:endParaRPr lang="en-US" dirty="0"/>
          </a:p>
          <a:p>
            <a:pPr algn="ctr"/>
            <a:r>
              <a:rPr lang="en-US" dirty="0"/>
              <a:t>Plus</a:t>
            </a:r>
          </a:p>
        </p:txBody>
      </p:sp>
      <p:sp>
        <p:nvSpPr>
          <p:cNvPr id="12" name="Star: 32 Points 11">
            <a:extLst>
              <a:ext uri="{FF2B5EF4-FFF2-40B4-BE49-F238E27FC236}">
                <a16:creationId xmlns:a16="http://schemas.microsoft.com/office/drawing/2014/main" id="{1A5159E1-6FEE-4DF0-8678-4B8BE39AE78C}"/>
              </a:ext>
            </a:extLst>
          </p:cNvPr>
          <p:cNvSpPr/>
          <p:nvPr/>
        </p:nvSpPr>
        <p:spPr>
          <a:xfrm>
            <a:off x="8917663" y="159543"/>
            <a:ext cx="2434547" cy="1497303"/>
          </a:xfrm>
          <a:prstGeom prst="star32">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Enlistment</a:t>
            </a:r>
          </a:p>
          <a:p>
            <a:pPr algn="ctr"/>
            <a:r>
              <a:rPr lang="en-US" dirty="0"/>
              <a:t>Honors</a:t>
            </a:r>
          </a:p>
          <a:p>
            <a:pPr algn="ctr"/>
            <a:r>
              <a:rPr lang="en-US" dirty="0"/>
              <a:t>Plus</a:t>
            </a:r>
          </a:p>
        </p:txBody>
      </p:sp>
    </p:spTree>
    <p:extLst>
      <p:ext uri="{BB962C8B-B14F-4D97-AF65-F5344CB8AC3E}">
        <p14:creationId xmlns:p14="http://schemas.microsoft.com/office/powerpoint/2010/main" val="344345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6AC0-EB1F-4650-B889-86866C6F2631}"/>
              </a:ext>
            </a:extLst>
          </p:cNvPr>
          <p:cNvSpPr>
            <a:spLocks noGrp="1"/>
          </p:cNvSpPr>
          <p:nvPr>
            <p:ph type="title"/>
          </p:nvPr>
        </p:nvSpPr>
        <p:spPr/>
        <p:txBody>
          <a:bodyPr/>
          <a:lstStyle/>
          <a:p>
            <a:pPr algn="ctr"/>
            <a:r>
              <a:rPr lang="en-US" dirty="0"/>
              <a:t>CCHS Daily Schedule</a:t>
            </a:r>
          </a:p>
        </p:txBody>
      </p:sp>
      <p:sp>
        <p:nvSpPr>
          <p:cNvPr id="3" name="Content Placeholder 2">
            <a:extLst>
              <a:ext uri="{FF2B5EF4-FFF2-40B4-BE49-F238E27FC236}">
                <a16:creationId xmlns:a16="http://schemas.microsoft.com/office/drawing/2014/main" id="{DCD7F3F6-8219-4809-89C6-A08DC30AB55B}"/>
              </a:ext>
            </a:extLst>
          </p:cNvPr>
          <p:cNvSpPr>
            <a:spLocks noGrp="1"/>
          </p:cNvSpPr>
          <p:nvPr>
            <p:ph idx="1"/>
          </p:nvPr>
        </p:nvSpPr>
        <p:spPr>
          <a:xfrm>
            <a:off x="838200" y="1825625"/>
            <a:ext cx="10515600" cy="4520854"/>
          </a:xfrm>
        </p:spPr>
        <p:txBody>
          <a:bodyPr>
            <a:normAutofit fontScale="85000" lnSpcReduction="20000"/>
          </a:bodyPr>
          <a:lstStyle/>
          <a:p>
            <a:r>
              <a:rPr lang="en-US" dirty="0"/>
              <a:t>8:15 - 9:02 		Period 1</a:t>
            </a:r>
          </a:p>
          <a:p>
            <a:r>
              <a:rPr lang="en-US" dirty="0"/>
              <a:t>9:07 – 9:54 		Period 2</a:t>
            </a:r>
          </a:p>
          <a:p>
            <a:r>
              <a:rPr lang="en-US" dirty="0"/>
              <a:t>9:59 - 10:46 		Period 3</a:t>
            </a:r>
          </a:p>
          <a:p>
            <a:pPr marL="0" indent="0">
              <a:buNone/>
            </a:pPr>
            <a:r>
              <a:rPr lang="en-US" dirty="0"/>
              <a:t>	10:51 – 11:17  	Eel Time</a:t>
            </a:r>
          </a:p>
          <a:p>
            <a:pPr marL="0" indent="0">
              <a:buNone/>
            </a:pPr>
            <a:r>
              <a:rPr lang="en-US" dirty="0"/>
              <a:t>	11:17 - 11:47 	Lunch grades 10 - 12</a:t>
            </a:r>
          </a:p>
          <a:p>
            <a:r>
              <a:rPr lang="en-US" dirty="0"/>
              <a:t>11:22 - 12:09 	Period 4 grades 7 - 9</a:t>
            </a:r>
          </a:p>
          <a:p>
            <a:pPr marL="0" indent="0">
              <a:buNone/>
            </a:pPr>
            <a:r>
              <a:rPr lang="en-US" dirty="0"/>
              <a:t>	12:09 - 12:39 	Lunch grades 7 - 9</a:t>
            </a:r>
          </a:p>
          <a:p>
            <a:r>
              <a:rPr lang="en-US" dirty="0"/>
              <a:t>11:52 - 12:39 	Period 4 grades 10 - 12</a:t>
            </a:r>
          </a:p>
          <a:p>
            <a:r>
              <a:rPr lang="en-US" dirty="0"/>
              <a:t>12:44 - 1:31 		Period 5</a:t>
            </a:r>
          </a:p>
          <a:p>
            <a:r>
              <a:rPr lang="en-US" dirty="0"/>
              <a:t>1:36 - 2:23 		Period 6</a:t>
            </a:r>
          </a:p>
          <a:p>
            <a:r>
              <a:rPr lang="en-US" dirty="0"/>
              <a:t>2:28 - 3:15 		Period 7</a:t>
            </a:r>
          </a:p>
        </p:txBody>
      </p:sp>
    </p:spTree>
    <p:extLst>
      <p:ext uri="{BB962C8B-B14F-4D97-AF65-F5344CB8AC3E}">
        <p14:creationId xmlns:p14="http://schemas.microsoft.com/office/powerpoint/2010/main" val="4081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92B7FC-E3BB-4A8B-ABF0-7D36A163EC27}"/>
              </a:ext>
            </a:extLst>
          </p:cNvPr>
          <p:cNvPicPr>
            <a:picLocks noChangeAspect="1"/>
          </p:cNvPicPr>
          <p:nvPr/>
        </p:nvPicPr>
        <p:blipFill>
          <a:blip r:embed="rId2"/>
          <a:stretch>
            <a:fillRect/>
          </a:stretch>
        </p:blipFill>
        <p:spPr>
          <a:xfrm>
            <a:off x="601133" y="0"/>
            <a:ext cx="10922000" cy="6858000"/>
          </a:xfrm>
          <a:prstGeom prst="rect">
            <a:avLst/>
          </a:prstGeom>
        </p:spPr>
      </p:pic>
    </p:spTree>
    <p:extLst>
      <p:ext uri="{BB962C8B-B14F-4D97-AF65-F5344CB8AC3E}">
        <p14:creationId xmlns:p14="http://schemas.microsoft.com/office/powerpoint/2010/main" val="1094758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355FD5-84F2-4E5F-9BF7-6E5E7C92A2EC}"/>
              </a:ext>
            </a:extLst>
          </p:cNvPr>
          <p:cNvPicPr>
            <a:picLocks noChangeAspect="1"/>
          </p:cNvPicPr>
          <p:nvPr/>
        </p:nvPicPr>
        <p:blipFill>
          <a:blip r:embed="rId2"/>
          <a:stretch>
            <a:fillRect/>
          </a:stretch>
        </p:blipFill>
        <p:spPr>
          <a:xfrm>
            <a:off x="397932" y="0"/>
            <a:ext cx="11235267" cy="6858000"/>
          </a:xfrm>
          <a:prstGeom prst="rect">
            <a:avLst/>
          </a:prstGeom>
        </p:spPr>
      </p:pic>
    </p:spTree>
    <p:extLst>
      <p:ext uri="{BB962C8B-B14F-4D97-AF65-F5344CB8AC3E}">
        <p14:creationId xmlns:p14="http://schemas.microsoft.com/office/powerpoint/2010/main" val="3063196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9E3D35-70D9-40C3-A9CC-75A947609D6E}"/>
              </a:ext>
            </a:extLst>
          </p:cNvPr>
          <p:cNvPicPr>
            <a:picLocks noChangeAspect="1"/>
          </p:cNvPicPr>
          <p:nvPr/>
        </p:nvPicPr>
        <p:blipFill>
          <a:blip r:embed="rId2"/>
          <a:stretch>
            <a:fillRect/>
          </a:stretch>
        </p:blipFill>
        <p:spPr>
          <a:xfrm>
            <a:off x="651932" y="0"/>
            <a:ext cx="10879667" cy="6858000"/>
          </a:xfrm>
          <a:prstGeom prst="rect">
            <a:avLst/>
          </a:prstGeom>
        </p:spPr>
      </p:pic>
    </p:spTree>
    <p:extLst>
      <p:ext uri="{BB962C8B-B14F-4D97-AF65-F5344CB8AC3E}">
        <p14:creationId xmlns:p14="http://schemas.microsoft.com/office/powerpoint/2010/main" val="1166756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5A62-C85D-432E-84C0-DCAE7DC7B505}"/>
              </a:ext>
            </a:extLst>
          </p:cNvPr>
          <p:cNvSpPr>
            <a:spLocks noGrp="1"/>
          </p:cNvSpPr>
          <p:nvPr>
            <p:ph type="title"/>
          </p:nvPr>
        </p:nvSpPr>
        <p:spPr/>
        <p:txBody>
          <a:bodyPr>
            <a:normAutofit/>
          </a:bodyPr>
          <a:lstStyle/>
          <a:p>
            <a:r>
              <a:rPr lang="en-US" sz="2000" b="1" u="sng" dirty="0"/>
              <a:t>Once again, a readiness seal is not required for graduation</a:t>
            </a:r>
            <a:r>
              <a:rPr lang="en-US" sz="2000" b="1" dirty="0"/>
              <a:t>.  However, if a student does not earn a readiness seal, they will need to complete a graduation pathway, demonstrate employability skills, and demonstrate post-secondary readiness, something all graduates currently must accomplish.</a:t>
            </a:r>
          </a:p>
        </p:txBody>
      </p:sp>
      <p:sp>
        <p:nvSpPr>
          <p:cNvPr id="3" name="Content Placeholder 2">
            <a:extLst>
              <a:ext uri="{FF2B5EF4-FFF2-40B4-BE49-F238E27FC236}">
                <a16:creationId xmlns:a16="http://schemas.microsoft.com/office/drawing/2014/main" id="{DDDE665E-0032-4428-8E61-500CEAFFD5A4}"/>
              </a:ext>
            </a:extLst>
          </p:cNvPr>
          <p:cNvSpPr>
            <a:spLocks noGrp="1"/>
          </p:cNvSpPr>
          <p:nvPr>
            <p:ph idx="1"/>
          </p:nvPr>
        </p:nvSpPr>
        <p:spPr/>
        <p:txBody>
          <a:bodyPr>
            <a:normAutofit/>
          </a:bodyPr>
          <a:lstStyle/>
          <a:p>
            <a:pPr marL="0" indent="0">
              <a:buNone/>
            </a:pPr>
            <a:endParaRPr lang="en-US" b="1" dirty="0"/>
          </a:p>
          <a:p>
            <a:pPr marL="0" indent="0">
              <a:buNone/>
            </a:pPr>
            <a:r>
              <a:rPr lang="en-US" sz="2000" dirty="0"/>
              <a:t>All students must earn the New Indiana Diploma.  </a:t>
            </a:r>
          </a:p>
          <a:p>
            <a:pPr marL="0" indent="0">
              <a:buNone/>
            </a:pPr>
            <a:endParaRPr lang="en-US" sz="2000" dirty="0"/>
          </a:p>
          <a:p>
            <a:pPr marL="0" indent="0">
              <a:buNone/>
            </a:pPr>
            <a:r>
              <a:rPr lang="en-US" sz="2000" dirty="0"/>
              <a:t>Readiness seals on the other hand, are not required but additions recognizing further achievement.  Also, the seals are not exclusive of each other and may be earned in combination.</a:t>
            </a:r>
            <a:r>
              <a:rPr lang="en-US" sz="2000" b="1" dirty="0"/>
              <a:t> </a:t>
            </a:r>
            <a:endParaRPr lang="en-US" sz="2000" dirty="0"/>
          </a:p>
          <a:p>
            <a:pPr marL="0" indent="0">
              <a:buNone/>
            </a:pPr>
            <a:r>
              <a:rPr lang="en-US" sz="2000" dirty="0"/>
              <a:t> </a:t>
            </a:r>
          </a:p>
          <a:p>
            <a:pPr marL="0" indent="0">
              <a:buNone/>
            </a:pPr>
            <a:r>
              <a:rPr lang="en-US" sz="2000" dirty="0"/>
              <a:t>Again, if a student does not earn an honors seal, they must achieve a graduation pathway, demonstrate employability skills, and demonstrate post-secondary readiness.  Students who earn an honors seal, do not have to meet these requirements. </a:t>
            </a:r>
          </a:p>
          <a:p>
            <a:endParaRPr lang="en-US" dirty="0"/>
          </a:p>
        </p:txBody>
      </p:sp>
    </p:spTree>
    <p:extLst>
      <p:ext uri="{BB962C8B-B14F-4D97-AF65-F5344CB8AC3E}">
        <p14:creationId xmlns:p14="http://schemas.microsoft.com/office/powerpoint/2010/main" val="1970781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DABF-A2E2-43ED-ACC6-9290AEA325E9}"/>
              </a:ext>
            </a:extLst>
          </p:cNvPr>
          <p:cNvSpPr>
            <a:spLocks noGrp="1"/>
          </p:cNvSpPr>
          <p:nvPr>
            <p:ph type="title"/>
          </p:nvPr>
        </p:nvSpPr>
        <p:spPr/>
        <p:txBody>
          <a:bodyPr/>
          <a:lstStyle/>
          <a:p>
            <a:pPr algn="ctr"/>
            <a:r>
              <a:rPr lang="en-US" dirty="0"/>
              <a:t>Honors Seals   </a:t>
            </a:r>
            <a:r>
              <a:rPr lang="en-US" i="1" dirty="0"/>
              <a:t>vs</a:t>
            </a:r>
            <a:r>
              <a:rPr lang="en-US" dirty="0"/>
              <a:t>   Honors Plus Seals</a:t>
            </a:r>
          </a:p>
        </p:txBody>
      </p:sp>
      <p:sp>
        <p:nvSpPr>
          <p:cNvPr id="3" name="Content Placeholder 2">
            <a:extLst>
              <a:ext uri="{FF2B5EF4-FFF2-40B4-BE49-F238E27FC236}">
                <a16:creationId xmlns:a16="http://schemas.microsoft.com/office/drawing/2014/main" id="{6119BEF6-4617-483E-9666-94DE21DB879C}"/>
              </a:ext>
            </a:extLst>
          </p:cNvPr>
          <p:cNvSpPr>
            <a:spLocks noGrp="1"/>
          </p:cNvSpPr>
          <p:nvPr>
            <p:ph idx="1"/>
          </p:nvPr>
        </p:nvSpPr>
        <p:spPr/>
        <p:txBody>
          <a:bodyPr>
            <a:normAutofit/>
          </a:bodyPr>
          <a:lstStyle/>
          <a:p>
            <a:r>
              <a:rPr lang="en-US" sz="2000" dirty="0"/>
              <a:t>The honors seals are similar to a traditional academic honors diploma, focusing on strong academic performance in core classes. </a:t>
            </a:r>
          </a:p>
          <a:p>
            <a:pPr marL="0" indent="0">
              <a:buNone/>
            </a:pPr>
            <a:endParaRPr lang="en-US" sz="2000" dirty="0"/>
          </a:p>
          <a:p>
            <a:r>
              <a:rPr lang="en-US" sz="2000" dirty="0"/>
              <a:t>The honors plus seals are designed to increase skill development, work-based learning experiences, as well as opportunities for students to earn a credential of value. Requires students to go above and beyond the standard honors requirements by completing additional activities like internships or certifications often with a focus on career readiness. </a:t>
            </a:r>
          </a:p>
          <a:p>
            <a:pPr marL="0" indent="0">
              <a:buNone/>
            </a:pPr>
            <a:endParaRPr lang="en-US" sz="2000" dirty="0"/>
          </a:p>
          <a:p>
            <a:pPr marL="0" indent="0">
              <a:buNone/>
            </a:pPr>
            <a:r>
              <a:rPr lang="en-US" dirty="0">
                <a:solidFill>
                  <a:srgbClr val="FF0000"/>
                </a:solidFill>
              </a:rPr>
              <a:t> </a:t>
            </a:r>
            <a:r>
              <a:rPr lang="en-US" sz="2000" dirty="0">
                <a:solidFill>
                  <a:srgbClr val="FF0000"/>
                </a:solidFill>
              </a:rPr>
              <a:t>Students who earn a readiness seal will automatically fulfill all Graduation Pathways requirements. Students who do not earn a seal must still complete components 2 and 3 of Graduation Pathways.</a:t>
            </a:r>
          </a:p>
        </p:txBody>
      </p:sp>
    </p:spTree>
    <p:extLst>
      <p:ext uri="{BB962C8B-B14F-4D97-AF65-F5344CB8AC3E}">
        <p14:creationId xmlns:p14="http://schemas.microsoft.com/office/powerpoint/2010/main" val="791189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81399-96BF-4672-B002-99CC20A616DD}"/>
              </a:ext>
            </a:extLst>
          </p:cNvPr>
          <p:cNvSpPr>
            <a:spLocks noGrp="1"/>
          </p:cNvSpPr>
          <p:nvPr>
            <p:ph type="title"/>
          </p:nvPr>
        </p:nvSpPr>
        <p:spPr>
          <a:xfrm>
            <a:off x="839788" y="823865"/>
            <a:ext cx="10515600" cy="866823"/>
          </a:xfrm>
        </p:spPr>
        <p:txBody>
          <a:bodyPr>
            <a:normAutofit fontScale="90000"/>
          </a:bodyPr>
          <a:lstStyle/>
          <a:p>
            <a:pPr algn="ctr"/>
            <a:r>
              <a:rPr lang="en-US" dirty="0"/>
              <a:t>Traditional High School Pieces that have not changed</a:t>
            </a:r>
            <a:br>
              <a:rPr lang="en-US" dirty="0"/>
            </a:br>
            <a:endParaRPr lang="en-US" dirty="0"/>
          </a:p>
        </p:txBody>
      </p:sp>
      <p:sp>
        <p:nvSpPr>
          <p:cNvPr id="4" name="Content Placeholder 3">
            <a:extLst>
              <a:ext uri="{FF2B5EF4-FFF2-40B4-BE49-F238E27FC236}">
                <a16:creationId xmlns:a16="http://schemas.microsoft.com/office/drawing/2014/main" id="{46FDF288-BED1-4061-B769-ACB24255D6D6}"/>
              </a:ext>
            </a:extLst>
          </p:cNvPr>
          <p:cNvSpPr>
            <a:spLocks noGrp="1"/>
          </p:cNvSpPr>
          <p:nvPr>
            <p:ph sz="half" idx="2"/>
          </p:nvPr>
        </p:nvSpPr>
        <p:spPr>
          <a:xfrm>
            <a:off x="839788" y="1690688"/>
            <a:ext cx="5157787" cy="4498975"/>
          </a:xfrm>
        </p:spPr>
        <p:txBody>
          <a:bodyPr>
            <a:normAutofit/>
          </a:bodyPr>
          <a:lstStyle/>
          <a:p>
            <a:pPr marL="0" lvl="0" indent="0">
              <a:lnSpc>
                <a:spcPct val="110000"/>
              </a:lnSpc>
              <a:spcBef>
                <a:spcPts val="0"/>
              </a:spcBef>
              <a:buClr>
                <a:srgbClr val="004A2E"/>
              </a:buClr>
              <a:buSzPts val="1200"/>
              <a:buNone/>
            </a:pPr>
            <a:r>
              <a:rPr lang="en-US" sz="1400" kern="0" dirty="0">
                <a:solidFill>
                  <a:schemeClr val="accent2"/>
                </a:solidFill>
                <a:latin typeface="IBM Plex Sans Light"/>
                <a:sym typeface="IBM Plex Sans Light"/>
              </a:rPr>
              <a:t>Earning credits</a:t>
            </a:r>
          </a:p>
          <a:p>
            <a:pPr marL="457200" lvl="0" indent="-317500">
              <a:lnSpc>
                <a:spcPct val="110000"/>
              </a:lnSpc>
              <a:spcBef>
                <a:spcPts val="500"/>
              </a:spcBef>
              <a:buClr>
                <a:srgbClr val="004A2E"/>
              </a:buClr>
              <a:buSzPts val="1400"/>
              <a:buFont typeface="IBM Plex Sans Light"/>
              <a:buChar char="-"/>
            </a:pPr>
            <a:r>
              <a:rPr lang="en-US" sz="1400" kern="0" dirty="0">
                <a:solidFill>
                  <a:srgbClr val="004A2E"/>
                </a:solidFill>
                <a:latin typeface="IBM Plex Sans Light"/>
                <a:sym typeface="IBM Plex Sans Light"/>
              </a:rPr>
              <a:t>Students must pass a course at the end of a semester to earn a credit</a:t>
            </a:r>
          </a:p>
          <a:p>
            <a:pPr marL="139700" lvl="0" indent="0">
              <a:lnSpc>
                <a:spcPct val="110000"/>
              </a:lnSpc>
              <a:spcBef>
                <a:spcPts val="500"/>
              </a:spcBef>
              <a:buClr>
                <a:srgbClr val="004A2E"/>
              </a:buClr>
              <a:buSzPts val="1400"/>
              <a:buNone/>
            </a:pPr>
            <a:endParaRPr lang="en-US" sz="1400" kern="0" dirty="0">
              <a:solidFill>
                <a:srgbClr val="004A2E"/>
              </a:solidFill>
              <a:latin typeface="IBM Plex Sans Light"/>
              <a:sym typeface="IBM Plex Sans Light"/>
            </a:endParaRPr>
          </a:p>
          <a:p>
            <a:pPr marL="457200" lvl="0" indent="-317500">
              <a:lnSpc>
                <a:spcPct val="110000"/>
              </a:lnSpc>
              <a:spcBef>
                <a:spcPts val="0"/>
              </a:spcBef>
              <a:buClr>
                <a:srgbClr val="004A2E"/>
              </a:buClr>
              <a:buSzPts val="1400"/>
              <a:buFont typeface="IBM Plex Sans Light"/>
              <a:buChar char="-"/>
            </a:pPr>
            <a:r>
              <a:rPr lang="en-US" sz="1400" kern="0" dirty="0">
                <a:solidFill>
                  <a:srgbClr val="004A2E"/>
                </a:solidFill>
                <a:latin typeface="IBM Plex Sans Light"/>
                <a:sym typeface="IBM Plex Sans Light"/>
              </a:rPr>
              <a:t>Failed courses must be retaken </a:t>
            </a:r>
          </a:p>
          <a:p>
            <a:pPr marL="139700" lvl="0" indent="0">
              <a:lnSpc>
                <a:spcPct val="110000"/>
              </a:lnSpc>
              <a:spcBef>
                <a:spcPts val="0"/>
              </a:spcBef>
              <a:buClr>
                <a:srgbClr val="004A2E"/>
              </a:buClr>
              <a:buSzPts val="1400"/>
              <a:buNone/>
            </a:pPr>
            <a:endParaRPr lang="en-US" sz="1400" kern="0" dirty="0">
              <a:solidFill>
                <a:srgbClr val="004A2E"/>
              </a:solidFill>
              <a:latin typeface="IBM Plex Sans Light"/>
              <a:sym typeface="IBM Plex Sans Light"/>
            </a:endParaRPr>
          </a:p>
          <a:p>
            <a:pPr marL="457200" lvl="0" indent="-317500">
              <a:lnSpc>
                <a:spcPct val="110000"/>
              </a:lnSpc>
              <a:spcBef>
                <a:spcPts val="0"/>
              </a:spcBef>
              <a:buClr>
                <a:srgbClr val="004A2E"/>
              </a:buClr>
              <a:buSzPts val="1400"/>
              <a:buFont typeface="IBM Plex Sans Light"/>
              <a:buChar char="-"/>
            </a:pPr>
            <a:r>
              <a:rPr lang="en-US" sz="1400" kern="0" dirty="0">
                <a:solidFill>
                  <a:srgbClr val="004A2E"/>
                </a:solidFill>
                <a:latin typeface="IBM Plex Sans Light"/>
                <a:sym typeface="IBM Plex Sans Light"/>
              </a:rPr>
              <a:t>All Semester grades appear on your transcript which is an official document that is typically required for college and scholarship applications. </a:t>
            </a:r>
          </a:p>
          <a:p>
            <a:pPr marL="139700" lvl="0" indent="0">
              <a:lnSpc>
                <a:spcPct val="110000"/>
              </a:lnSpc>
              <a:spcBef>
                <a:spcPts val="0"/>
              </a:spcBef>
              <a:buClr>
                <a:srgbClr val="004A2E"/>
              </a:buClr>
              <a:buSzPts val="1400"/>
              <a:buNone/>
            </a:pPr>
            <a:endParaRPr lang="en-US" sz="1400" kern="0" dirty="0">
              <a:solidFill>
                <a:srgbClr val="004A2E"/>
              </a:solidFill>
              <a:latin typeface="IBM Plex Sans Light"/>
              <a:sym typeface="IBM Plex Sans Light"/>
            </a:endParaRPr>
          </a:p>
          <a:p>
            <a:pPr marL="457200" lvl="0" indent="-317500">
              <a:lnSpc>
                <a:spcPct val="110000"/>
              </a:lnSpc>
              <a:spcBef>
                <a:spcPts val="0"/>
              </a:spcBef>
              <a:buClr>
                <a:srgbClr val="004A2E"/>
              </a:buClr>
              <a:buSzPts val="1400"/>
              <a:buFont typeface="IBM Plex Sans Light"/>
              <a:buChar char="-"/>
            </a:pPr>
            <a:r>
              <a:rPr lang="en-US" sz="1400" kern="0" dirty="0">
                <a:solidFill>
                  <a:srgbClr val="004A2E"/>
                </a:solidFill>
                <a:latin typeface="IBM Plex Sans Light"/>
                <a:sym typeface="IBM Plex Sans Light"/>
              </a:rPr>
              <a:t>Courses are worth one credit per semester. Students can earn up to 14 credits per year. </a:t>
            </a:r>
          </a:p>
          <a:p>
            <a:endParaRPr lang="en-US" dirty="0"/>
          </a:p>
        </p:txBody>
      </p:sp>
      <p:sp>
        <p:nvSpPr>
          <p:cNvPr id="5" name="Text Placeholder 4">
            <a:extLst>
              <a:ext uri="{FF2B5EF4-FFF2-40B4-BE49-F238E27FC236}">
                <a16:creationId xmlns:a16="http://schemas.microsoft.com/office/drawing/2014/main" id="{BEC2281F-EC1D-4E78-87C6-49A9B2901E6A}"/>
              </a:ext>
            </a:extLst>
          </p:cNvPr>
          <p:cNvSpPr>
            <a:spLocks noGrp="1"/>
          </p:cNvSpPr>
          <p:nvPr>
            <p:ph type="body" sz="quarter" idx="3"/>
          </p:nvPr>
        </p:nvSpPr>
        <p:spPr>
          <a:xfrm>
            <a:off x="6194426" y="1854200"/>
            <a:ext cx="5160961" cy="4335463"/>
          </a:xfrm>
        </p:spPr>
        <p:txBody>
          <a:bodyPr>
            <a:noAutofit/>
          </a:bodyPr>
          <a:lstStyle/>
          <a:p>
            <a:r>
              <a:rPr lang="en-US" sz="1400" dirty="0">
                <a:solidFill>
                  <a:schemeClr val="accent2"/>
                </a:solidFill>
                <a:latin typeface="IBM Plex Sans Light" panose="020B0604020202020204" charset="0"/>
              </a:rPr>
              <a:t>High School Testing</a:t>
            </a:r>
          </a:p>
          <a:p>
            <a:endParaRPr lang="en-US" sz="1400" dirty="0">
              <a:solidFill>
                <a:schemeClr val="accent2"/>
              </a:solidFill>
              <a:latin typeface="IBM Plex Sans Light" panose="020B0604020202020204" charset="0"/>
            </a:endParaRPr>
          </a:p>
          <a:p>
            <a:pPr lvl="0">
              <a:lnSpc>
                <a:spcPct val="110000"/>
              </a:lnSpc>
              <a:spcBef>
                <a:spcPts val="0"/>
              </a:spcBef>
              <a:buClr>
                <a:srgbClr val="004A2E"/>
              </a:buClr>
              <a:buSzPts val="1200"/>
            </a:pPr>
            <a:r>
              <a:rPr lang="en-US" sz="1400" b="0" kern="0" dirty="0">
                <a:solidFill>
                  <a:schemeClr val="accent6">
                    <a:lumMod val="75000"/>
                  </a:schemeClr>
                </a:solidFill>
                <a:latin typeface="IBM Plex Sans Light" panose="020B0604020202020204" charset="0"/>
                <a:sym typeface="IBM Plex Sans Light"/>
              </a:rPr>
              <a:t>ILEARN Biology (Taken in the spring of the year they finish the Biology course)</a:t>
            </a:r>
          </a:p>
          <a:p>
            <a:pPr lvl="0">
              <a:lnSpc>
                <a:spcPct val="110000"/>
              </a:lnSpc>
              <a:spcBef>
                <a:spcPts val="0"/>
              </a:spcBef>
              <a:buClr>
                <a:srgbClr val="004A2E"/>
              </a:buClr>
              <a:buSzPts val="1200"/>
            </a:pPr>
            <a:endParaRPr lang="en-US" sz="1400" b="0" kern="0" dirty="0">
              <a:solidFill>
                <a:schemeClr val="accent6">
                  <a:lumMod val="75000"/>
                </a:schemeClr>
              </a:solidFill>
              <a:latin typeface="IBM Plex Sans Light" panose="020B0604020202020204" charset="0"/>
              <a:sym typeface="IBM Plex Sans Light"/>
            </a:endParaRPr>
          </a:p>
          <a:p>
            <a:pPr lvl="0">
              <a:lnSpc>
                <a:spcPct val="110000"/>
              </a:lnSpc>
              <a:spcBef>
                <a:spcPts val="500"/>
              </a:spcBef>
              <a:buClr>
                <a:srgbClr val="004A2E"/>
              </a:buClr>
              <a:buSzPts val="1200"/>
            </a:pPr>
            <a:r>
              <a:rPr lang="en-US" sz="1400" b="0" kern="0" dirty="0">
                <a:solidFill>
                  <a:schemeClr val="accent6">
                    <a:lumMod val="75000"/>
                  </a:schemeClr>
                </a:solidFill>
                <a:latin typeface="IBM Plex Sans Light" panose="020B0604020202020204" charset="0"/>
                <a:sym typeface="IBM Plex Sans Light"/>
              </a:rPr>
              <a:t>PSAT (10</a:t>
            </a:r>
            <a:r>
              <a:rPr lang="en-US" sz="1400" b="0" kern="0" baseline="30000" dirty="0">
                <a:solidFill>
                  <a:schemeClr val="accent6">
                    <a:lumMod val="75000"/>
                  </a:schemeClr>
                </a:solidFill>
                <a:latin typeface="IBM Plex Sans Light" panose="020B0604020202020204" charset="0"/>
                <a:sym typeface="IBM Plex Sans Light"/>
              </a:rPr>
              <a:t>th</a:t>
            </a:r>
            <a:r>
              <a:rPr lang="en-US" sz="1400" b="0" kern="0" dirty="0">
                <a:solidFill>
                  <a:schemeClr val="accent6">
                    <a:lumMod val="75000"/>
                  </a:schemeClr>
                </a:solidFill>
                <a:latin typeface="IBM Plex Sans Light" panose="020B0604020202020204" charset="0"/>
                <a:sym typeface="IBM Plex Sans Light"/>
              </a:rPr>
              <a:t> grade year)</a:t>
            </a:r>
          </a:p>
          <a:p>
            <a:pPr lvl="0">
              <a:lnSpc>
                <a:spcPct val="110000"/>
              </a:lnSpc>
              <a:spcBef>
                <a:spcPts val="500"/>
              </a:spcBef>
              <a:buClr>
                <a:srgbClr val="004A2E"/>
              </a:buClr>
              <a:buSzPts val="1200"/>
            </a:pPr>
            <a:endParaRPr lang="en-US" sz="1400" b="0" kern="0" dirty="0">
              <a:solidFill>
                <a:schemeClr val="accent6">
                  <a:lumMod val="75000"/>
                </a:schemeClr>
              </a:solidFill>
              <a:latin typeface="IBM Plex Sans Light" panose="020B0604020202020204" charset="0"/>
              <a:sym typeface="IBM Plex Sans Light"/>
            </a:endParaRPr>
          </a:p>
          <a:p>
            <a:pPr lvl="0">
              <a:lnSpc>
                <a:spcPct val="110000"/>
              </a:lnSpc>
              <a:spcBef>
                <a:spcPts val="500"/>
              </a:spcBef>
              <a:buClr>
                <a:srgbClr val="004A2E"/>
              </a:buClr>
              <a:buSzPts val="1200"/>
            </a:pPr>
            <a:r>
              <a:rPr lang="en-US" sz="1400" b="0" kern="0" dirty="0">
                <a:solidFill>
                  <a:schemeClr val="accent6">
                    <a:lumMod val="75000"/>
                  </a:schemeClr>
                </a:solidFill>
                <a:latin typeface="IBM Plex Sans Light" panose="020B0604020202020204" charset="0"/>
                <a:sym typeface="IBM Plex Sans Light"/>
              </a:rPr>
              <a:t>SAT (11th grade year)</a:t>
            </a:r>
          </a:p>
          <a:p>
            <a:pPr lvl="0">
              <a:lnSpc>
                <a:spcPct val="110000"/>
              </a:lnSpc>
              <a:spcBef>
                <a:spcPts val="500"/>
              </a:spcBef>
              <a:buClr>
                <a:srgbClr val="004A2E"/>
              </a:buClr>
              <a:buSzPts val="1200"/>
            </a:pPr>
            <a:endParaRPr lang="en-US" sz="1400" b="0" kern="0" dirty="0">
              <a:solidFill>
                <a:schemeClr val="accent6">
                  <a:lumMod val="75000"/>
                </a:schemeClr>
              </a:solidFill>
              <a:latin typeface="IBM Plex Sans Light" panose="020B0604020202020204" charset="0"/>
              <a:sym typeface="IBM Plex Sans Light"/>
            </a:endParaRPr>
          </a:p>
          <a:p>
            <a:pPr lvl="0">
              <a:lnSpc>
                <a:spcPct val="110000"/>
              </a:lnSpc>
              <a:spcBef>
                <a:spcPts val="500"/>
              </a:spcBef>
              <a:buClr>
                <a:srgbClr val="004A2E"/>
              </a:buClr>
              <a:buSzPts val="1200"/>
            </a:pPr>
            <a:r>
              <a:rPr lang="en-US" sz="1400" b="0" kern="0" dirty="0">
                <a:solidFill>
                  <a:schemeClr val="accent6">
                    <a:lumMod val="75000"/>
                  </a:schemeClr>
                </a:solidFill>
                <a:latin typeface="IBM Plex Sans Light" panose="020B0604020202020204" charset="0"/>
                <a:sym typeface="IBM Plex Sans Light"/>
              </a:rPr>
              <a:t>Naturalization Exam (12th grade year) </a:t>
            </a:r>
          </a:p>
          <a:p>
            <a:pPr lvl="0">
              <a:lnSpc>
                <a:spcPct val="110000"/>
              </a:lnSpc>
              <a:spcBef>
                <a:spcPts val="500"/>
              </a:spcBef>
              <a:buClr>
                <a:srgbClr val="004A2E"/>
              </a:buClr>
              <a:buSzPts val="1200"/>
            </a:pPr>
            <a:endParaRPr lang="en-US" sz="1400" b="0" kern="0" dirty="0">
              <a:solidFill>
                <a:schemeClr val="accent6">
                  <a:lumMod val="75000"/>
                </a:schemeClr>
              </a:solidFill>
              <a:latin typeface="IBM Plex Sans Light" panose="020B0604020202020204" charset="0"/>
              <a:sym typeface="IBM Plex Sans Light"/>
            </a:endParaRPr>
          </a:p>
          <a:p>
            <a:pPr lvl="0">
              <a:lnSpc>
                <a:spcPct val="110000"/>
              </a:lnSpc>
              <a:spcBef>
                <a:spcPts val="500"/>
              </a:spcBef>
              <a:buClr>
                <a:srgbClr val="004A2E"/>
              </a:buClr>
              <a:buSzPts val="1200"/>
            </a:pPr>
            <a:r>
              <a:rPr lang="en-US" sz="1400" b="0" kern="0" dirty="0">
                <a:solidFill>
                  <a:schemeClr val="accent6">
                    <a:lumMod val="75000"/>
                  </a:schemeClr>
                </a:solidFill>
                <a:latin typeface="IBM Plex Sans Light" panose="020B0604020202020204" charset="0"/>
                <a:sym typeface="IBM Plex Sans Light"/>
              </a:rPr>
              <a:t>ASVAB (Students interested in an enlistment seal)</a:t>
            </a:r>
          </a:p>
          <a:p>
            <a:r>
              <a:rPr lang="en-US" sz="1400" b="0" dirty="0">
                <a:solidFill>
                  <a:schemeClr val="accent6">
                    <a:lumMod val="75000"/>
                  </a:schemeClr>
                </a:solidFill>
                <a:latin typeface="IBM Plex Sans Light" panose="020B0604020202020204" charset="0"/>
              </a:rPr>
              <a:t>AP Exams(Taken after the completion of an AP course)</a:t>
            </a:r>
          </a:p>
        </p:txBody>
      </p:sp>
      <p:sp>
        <p:nvSpPr>
          <p:cNvPr id="6" name="Content Placeholder 5">
            <a:extLst>
              <a:ext uri="{FF2B5EF4-FFF2-40B4-BE49-F238E27FC236}">
                <a16:creationId xmlns:a16="http://schemas.microsoft.com/office/drawing/2014/main" id="{E6DA3B57-E46E-4B73-9043-3C0378D8F91A}"/>
              </a:ext>
            </a:extLst>
          </p:cNvPr>
          <p:cNvSpPr>
            <a:spLocks noGrp="1"/>
          </p:cNvSpPr>
          <p:nvPr>
            <p:ph sz="quarter" idx="4"/>
          </p:nvPr>
        </p:nvSpPr>
        <p:spPr>
          <a:xfrm>
            <a:off x="912812" y="4927601"/>
            <a:ext cx="5183188" cy="1328344"/>
          </a:xfrm>
        </p:spPr>
        <p:txBody>
          <a:bodyPr>
            <a:normAutofit/>
          </a:bodyPr>
          <a:lstStyle/>
          <a:p>
            <a:pPr marL="0" indent="0">
              <a:buNone/>
            </a:pPr>
            <a:r>
              <a:rPr lang="en-US" sz="1400" dirty="0">
                <a:solidFill>
                  <a:schemeClr val="accent2"/>
                </a:solidFill>
                <a:latin typeface="IBM Plex Sans Light" panose="020B0604020202020204" charset="0"/>
              </a:rPr>
              <a:t>Grade Point Average </a:t>
            </a:r>
            <a:r>
              <a:rPr lang="en-US" sz="1400" dirty="0">
                <a:solidFill>
                  <a:schemeClr val="accent6">
                    <a:lumMod val="75000"/>
                  </a:schemeClr>
                </a:solidFill>
                <a:latin typeface="IBM Plex Sans Light" panose="020B0604020202020204" charset="0"/>
              </a:rPr>
              <a:t>(4.0 scale)</a:t>
            </a:r>
          </a:p>
          <a:p>
            <a:pPr marL="0" indent="0">
              <a:buNone/>
            </a:pPr>
            <a:r>
              <a:rPr lang="en-US" sz="1400" dirty="0">
                <a:solidFill>
                  <a:schemeClr val="accent2"/>
                </a:solidFill>
                <a:latin typeface="IBM Plex Sans Light" panose="020B0604020202020204" charset="0"/>
              </a:rPr>
              <a:t>Career Discovery Meetings (CDMs) </a:t>
            </a:r>
            <a:r>
              <a:rPr lang="en-US" sz="1400" dirty="0">
                <a:solidFill>
                  <a:schemeClr val="accent6"/>
                </a:solidFill>
                <a:latin typeface="IBM Plex Sans Light" panose="020B0604020202020204" charset="0"/>
              </a:rPr>
              <a:t>Grades 11, 12…30 minute meetings with an approved postsecondary educational institution, employer, or labor organization to discuss future career opportunities (on school grounds).</a:t>
            </a:r>
            <a:endParaRPr lang="en-US" sz="1400" dirty="0">
              <a:solidFill>
                <a:schemeClr val="accent2"/>
              </a:solidFill>
              <a:latin typeface="IBM Plex Sans Light" panose="020B0604020202020204" charset="0"/>
            </a:endParaRPr>
          </a:p>
        </p:txBody>
      </p:sp>
    </p:spTree>
    <p:extLst>
      <p:ext uri="{BB962C8B-B14F-4D97-AF65-F5344CB8AC3E}">
        <p14:creationId xmlns:p14="http://schemas.microsoft.com/office/powerpoint/2010/main" val="2076515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84E4-EBBC-4723-A73C-8C176C99D249}"/>
              </a:ext>
            </a:extLst>
          </p:cNvPr>
          <p:cNvSpPr>
            <a:spLocks noGrp="1"/>
          </p:cNvSpPr>
          <p:nvPr>
            <p:ph type="title"/>
          </p:nvPr>
        </p:nvSpPr>
        <p:spPr/>
        <p:txBody>
          <a:bodyPr/>
          <a:lstStyle/>
          <a:p>
            <a:pPr algn="ctr"/>
            <a:r>
              <a:rPr lang="en-US" dirty="0"/>
              <a:t>Sample 4-year Plans</a:t>
            </a:r>
          </a:p>
        </p:txBody>
      </p:sp>
      <p:sp>
        <p:nvSpPr>
          <p:cNvPr id="3" name="Text Placeholder 2">
            <a:extLst>
              <a:ext uri="{FF2B5EF4-FFF2-40B4-BE49-F238E27FC236}">
                <a16:creationId xmlns:a16="http://schemas.microsoft.com/office/drawing/2014/main" id="{02D5413C-29AC-440D-A3B3-2663C63DA8C4}"/>
              </a:ext>
            </a:extLst>
          </p:cNvPr>
          <p:cNvSpPr>
            <a:spLocks noGrp="1"/>
          </p:cNvSpPr>
          <p:nvPr>
            <p:ph type="body" idx="1"/>
          </p:nvPr>
        </p:nvSpPr>
        <p:spPr/>
        <p:txBody>
          <a:bodyPr/>
          <a:lstStyle/>
          <a:p>
            <a:r>
              <a:rPr lang="en-US" dirty="0"/>
              <a:t>Enrollment</a:t>
            </a:r>
          </a:p>
        </p:txBody>
      </p:sp>
      <p:sp>
        <p:nvSpPr>
          <p:cNvPr id="5" name="Text Placeholder 4">
            <a:extLst>
              <a:ext uri="{FF2B5EF4-FFF2-40B4-BE49-F238E27FC236}">
                <a16:creationId xmlns:a16="http://schemas.microsoft.com/office/drawing/2014/main" id="{84D87365-5D0D-41D5-8240-077F42CC5ED4}"/>
              </a:ext>
            </a:extLst>
          </p:cNvPr>
          <p:cNvSpPr>
            <a:spLocks noGrp="1"/>
          </p:cNvSpPr>
          <p:nvPr>
            <p:ph type="body" sz="quarter" idx="3"/>
          </p:nvPr>
        </p:nvSpPr>
        <p:spPr/>
        <p:txBody>
          <a:bodyPr/>
          <a:lstStyle/>
          <a:p>
            <a:r>
              <a:rPr lang="en-US" dirty="0"/>
              <a:t>Enlistment and Employment</a:t>
            </a:r>
          </a:p>
        </p:txBody>
      </p:sp>
      <p:graphicFrame>
        <p:nvGraphicFramePr>
          <p:cNvPr id="19" name="Content Placeholder 18">
            <a:extLst>
              <a:ext uri="{FF2B5EF4-FFF2-40B4-BE49-F238E27FC236}">
                <a16:creationId xmlns:a16="http://schemas.microsoft.com/office/drawing/2014/main" id="{7E6F4EF9-7A9E-4C27-ABBC-14A8668C4D65}"/>
              </a:ext>
            </a:extLst>
          </p:cNvPr>
          <p:cNvGraphicFramePr>
            <a:graphicFrameLocks noGrp="1"/>
          </p:cNvGraphicFramePr>
          <p:nvPr>
            <p:ph sz="half" idx="2"/>
            <p:extLst>
              <p:ext uri="{D42A27DB-BD31-4B8C-83A1-F6EECF244321}">
                <p14:modId xmlns:p14="http://schemas.microsoft.com/office/powerpoint/2010/main" val="503436882"/>
              </p:ext>
            </p:extLst>
          </p:nvPr>
        </p:nvGraphicFramePr>
        <p:xfrm>
          <a:off x="839788" y="2505076"/>
          <a:ext cx="5157787" cy="3687494"/>
        </p:xfrm>
        <a:graphic>
          <a:graphicData uri="http://schemas.openxmlformats.org/drawingml/2006/table">
            <a:tbl>
              <a:tblPr>
                <a:tableStyleId>{5C22544A-7EE6-4342-B048-85BDC9FD1C3A}</a:tableStyleId>
              </a:tblPr>
              <a:tblGrid>
                <a:gridCol w="1365586">
                  <a:extLst>
                    <a:ext uri="{9D8B030D-6E8A-4147-A177-3AD203B41FA5}">
                      <a16:colId xmlns:a16="http://schemas.microsoft.com/office/drawing/2014/main" val="2832346297"/>
                    </a:ext>
                  </a:extLst>
                </a:gridCol>
                <a:gridCol w="1385234">
                  <a:extLst>
                    <a:ext uri="{9D8B030D-6E8A-4147-A177-3AD203B41FA5}">
                      <a16:colId xmlns:a16="http://schemas.microsoft.com/office/drawing/2014/main" val="2249033782"/>
                    </a:ext>
                  </a:extLst>
                </a:gridCol>
                <a:gridCol w="1169098">
                  <a:extLst>
                    <a:ext uri="{9D8B030D-6E8A-4147-A177-3AD203B41FA5}">
                      <a16:colId xmlns:a16="http://schemas.microsoft.com/office/drawing/2014/main" val="3131541313"/>
                    </a:ext>
                  </a:extLst>
                </a:gridCol>
                <a:gridCol w="1237869">
                  <a:extLst>
                    <a:ext uri="{9D8B030D-6E8A-4147-A177-3AD203B41FA5}">
                      <a16:colId xmlns:a16="http://schemas.microsoft.com/office/drawing/2014/main" val="3520209878"/>
                    </a:ext>
                  </a:extLst>
                </a:gridCol>
              </a:tblGrid>
              <a:tr h="410375">
                <a:tc>
                  <a:txBody>
                    <a:bodyPr/>
                    <a:lstStyle/>
                    <a:p>
                      <a:pPr algn="l" fontAlgn="b"/>
                      <a:r>
                        <a:rPr lang="en-US" sz="900" u="none" strike="noStrike">
                          <a:effectLst/>
                        </a:rPr>
                        <a:t>9th</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a:effectLst/>
                        </a:rPr>
                        <a:t>10th</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a:effectLst/>
                        </a:rPr>
                        <a:t>11th</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a:effectLst/>
                        </a:rPr>
                        <a:t>12th</a:t>
                      </a:r>
                      <a:endParaRPr lang="en-US" sz="900" b="0" i="0" u="none" strike="noStrike">
                        <a:solidFill>
                          <a:srgbClr val="000000"/>
                        </a:solidFill>
                        <a:effectLst/>
                        <a:latin typeface="Calibri" panose="020F0502020204030204" pitchFamily="34" charset="0"/>
                      </a:endParaRPr>
                    </a:p>
                  </a:txBody>
                  <a:tcPr marL="7368" marR="7368" marT="7368" marB="0" anchor="b"/>
                </a:tc>
                <a:extLst>
                  <a:ext uri="{0D108BD9-81ED-4DB2-BD59-A6C34878D82A}">
                    <a16:rowId xmlns:a16="http://schemas.microsoft.com/office/drawing/2014/main" val="1428132711"/>
                  </a:ext>
                </a:extLst>
              </a:tr>
              <a:tr h="410375">
                <a:tc>
                  <a:txBody>
                    <a:bodyPr/>
                    <a:lstStyle/>
                    <a:p>
                      <a:pPr algn="l" fontAlgn="b"/>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368" marR="7368" marT="7368" marB="0" anchor="b"/>
                </a:tc>
                <a:extLst>
                  <a:ext uri="{0D108BD9-81ED-4DB2-BD59-A6C34878D82A}">
                    <a16:rowId xmlns:a16="http://schemas.microsoft.com/office/drawing/2014/main" val="2437069802"/>
                  </a:ext>
                </a:extLst>
              </a:tr>
              <a:tr h="410375">
                <a:tc>
                  <a:txBody>
                    <a:bodyPr/>
                    <a:lstStyle/>
                    <a:p>
                      <a:pPr algn="l" fontAlgn="b"/>
                      <a:r>
                        <a:rPr lang="en-US" sz="900" u="none" strike="noStrike">
                          <a:effectLst/>
                        </a:rPr>
                        <a:t>English 9</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a:effectLst/>
                        </a:rPr>
                        <a:t>Eng 10 / Speech</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a:effectLst/>
                        </a:rPr>
                        <a:t>English 11</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a:effectLst/>
                        </a:rPr>
                        <a:t>English 12</a:t>
                      </a:r>
                      <a:endParaRPr lang="en-US" sz="900" b="0" i="0" u="none" strike="noStrike">
                        <a:solidFill>
                          <a:srgbClr val="000000"/>
                        </a:solidFill>
                        <a:effectLst/>
                        <a:latin typeface="Calibri" panose="020F0502020204030204" pitchFamily="34" charset="0"/>
                      </a:endParaRPr>
                    </a:p>
                  </a:txBody>
                  <a:tcPr marL="7368" marR="7368" marT="7368" marB="0" anchor="b"/>
                </a:tc>
                <a:extLst>
                  <a:ext uri="{0D108BD9-81ED-4DB2-BD59-A6C34878D82A}">
                    <a16:rowId xmlns:a16="http://schemas.microsoft.com/office/drawing/2014/main" val="162493049"/>
                  </a:ext>
                </a:extLst>
              </a:tr>
              <a:tr h="410375">
                <a:tc>
                  <a:txBody>
                    <a:bodyPr/>
                    <a:lstStyle/>
                    <a:p>
                      <a:pPr algn="l" fontAlgn="b"/>
                      <a:r>
                        <a:rPr lang="en-US" sz="900" u="none" strike="noStrike">
                          <a:effectLst/>
                        </a:rPr>
                        <a:t>Algebra I or Geometry</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a:effectLst/>
                        </a:rPr>
                        <a:t>Geometry or Algebra II</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a:effectLst/>
                        </a:rPr>
                        <a:t>Algebra II or Pre-Cal</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Pre-Cal or any other math</a:t>
                      </a:r>
                      <a:endParaRPr lang="en-US" sz="900" b="0" i="0" u="none" strike="noStrike" dirty="0">
                        <a:solidFill>
                          <a:srgbClr val="000000"/>
                        </a:solidFill>
                        <a:effectLst/>
                        <a:latin typeface="Calibri" panose="020F0502020204030204" pitchFamily="34" charset="0"/>
                      </a:endParaRPr>
                    </a:p>
                  </a:txBody>
                  <a:tcPr marL="7368" marR="7368" marT="7368" marB="0" anchor="b"/>
                </a:tc>
                <a:extLst>
                  <a:ext uri="{0D108BD9-81ED-4DB2-BD59-A6C34878D82A}">
                    <a16:rowId xmlns:a16="http://schemas.microsoft.com/office/drawing/2014/main" val="3764646435"/>
                  </a:ext>
                </a:extLst>
              </a:tr>
              <a:tr h="410375">
                <a:tc>
                  <a:txBody>
                    <a:bodyPr/>
                    <a:lstStyle/>
                    <a:p>
                      <a:pPr algn="l" fontAlgn="b"/>
                      <a:r>
                        <a:rPr lang="en-US" sz="900" u="none" strike="noStrike">
                          <a:effectLst/>
                        </a:rPr>
                        <a:t>Biology</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Chemistry or Physics</a:t>
                      </a:r>
                      <a:endParaRPr lang="en-US" sz="900" b="0" i="0" u="none" strike="noStrike" dirty="0">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STEM</a:t>
                      </a:r>
                      <a:endParaRPr lang="en-US" sz="900" b="0" i="0" u="none" strike="noStrike" dirty="0">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a:effectLst/>
                        </a:rPr>
                        <a:t>Gov / Econ</a:t>
                      </a:r>
                      <a:endParaRPr lang="en-US" sz="900" b="0" i="0" u="none" strike="noStrike">
                        <a:solidFill>
                          <a:srgbClr val="000000"/>
                        </a:solidFill>
                        <a:effectLst/>
                        <a:latin typeface="Calibri" panose="020F0502020204030204" pitchFamily="34" charset="0"/>
                      </a:endParaRPr>
                    </a:p>
                  </a:txBody>
                  <a:tcPr marL="7368" marR="7368" marT="7368" marB="0" anchor="b"/>
                </a:tc>
                <a:extLst>
                  <a:ext uri="{0D108BD9-81ED-4DB2-BD59-A6C34878D82A}">
                    <a16:rowId xmlns:a16="http://schemas.microsoft.com/office/drawing/2014/main" val="2129836786"/>
                  </a:ext>
                </a:extLst>
              </a:tr>
              <a:tr h="410375">
                <a:tc>
                  <a:txBody>
                    <a:bodyPr/>
                    <a:lstStyle/>
                    <a:p>
                      <a:pPr algn="l" fontAlgn="b"/>
                      <a:r>
                        <a:rPr lang="en-US" sz="900" u="none" strike="noStrike">
                          <a:effectLst/>
                        </a:rPr>
                        <a:t>Health / PE</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a:effectLst/>
                        </a:rPr>
                        <a:t>World History</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a:effectLst/>
                        </a:rPr>
                        <a:t>US History</a:t>
                      </a:r>
                      <a:endParaRPr lang="en-US" sz="900" b="0" i="0" u="none" strike="noStrike">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Seal Focused</a:t>
                      </a:r>
                      <a:endParaRPr lang="en-US" sz="900" b="0" i="0" u="none" strike="noStrike" dirty="0">
                        <a:solidFill>
                          <a:srgbClr val="000000"/>
                        </a:solidFill>
                        <a:effectLst/>
                        <a:latin typeface="Calibri" panose="020F0502020204030204" pitchFamily="34" charset="0"/>
                      </a:endParaRPr>
                    </a:p>
                  </a:txBody>
                  <a:tcPr marL="7368" marR="7368" marT="7368" marB="0" anchor="b"/>
                </a:tc>
                <a:extLst>
                  <a:ext uri="{0D108BD9-81ED-4DB2-BD59-A6C34878D82A}">
                    <a16:rowId xmlns:a16="http://schemas.microsoft.com/office/drawing/2014/main" val="1549577237"/>
                  </a:ext>
                </a:extLst>
              </a:tr>
              <a:tr h="410375">
                <a:tc>
                  <a:txBody>
                    <a:bodyPr/>
                    <a:lstStyle/>
                    <a:p>
                      <a:pPr algn="l" fontAlgn="b"/>
                      <a:r>
                        <a:rPr lang="en-US" sz="900" u="none" strike="noStrike" dirty="0">
                          <a:effectLst/>
                        </a:rPr>
                        <a:t>Spanish I </a:t>
                      </a:r>
                      <a:endParaRPr lang="en-US" sz="900" b="0" i="0" u="none" strike="noStrike" dirty="0">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Spanish II </a:t>
                      </a:r>
                      <a:endParaRPr lang="en-US" sz="900" b="0" i="0" u="none" strike="noStrike" dirty="0">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Comp Sc / Pers. Finance</a:t>
                      </a:r>
                      <a:endParaRPr lang="en-US" sz="900" b="0" i="0" u="none" strike="noStrike" dirty="0">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Seal Focused</a:t>
                      </a:r>
                      <a:endParaRPr lang="en-US" sz="900" b="0" i="0" u="none" strike="noStrike" dirty="0">
                        <a:solidFill>
                          <a:srgbClr val="000000"/>
                        </a:solidFill>
                        <a:effectLst/>
                        <a:latin typeface="Calibri" panose="020F0502020204030204" pitchFamily="34" charset="0"/>
                      </a:endParaRPr>
                    </a:p>
                  </a:txBody>
                  <a:tcPr marL="7368" marR="7368" marT="7368" marB="0" anchor="b"/>
                </a:tc>
                <a:extLst>
                  <a:ext uri="{0D108BD9-81ED-4DB2-BD59-A6C34878D82A}">
                    <a16:rowId xmlns:a16="http://schemas.microsoft.com/office/drawing/2014/main" val="3687676546"/>
                  </a:ext>
                </a:extLst>
              </a:tr>
              <a:tr h="410375">
                <a:tc>
                  <a:txBody>
                    <a:bodyPr/>
                    <a:lstStyle/>
                    <a:p>
                      <a:pPr algn="l" fontAlgn="b"/>
                      <a:r>
                        <a:rPr lang="en-US" sz="900" u="none" strike="noStrike" dirty="0">
                          <a:effectLst/>
                        </a:rPr>
                        <a:t>Seal Focused</a:t>
                      </a:r>
                      <a:endParaRPr lang="en-US" sz="900" b="0" i="0" u="none" strike="noStrike" dirty="0">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Seal Focused</a:t>
                      </a:r>
                      <a:endParaRPr lang="en-US" sz="900" b="0" i="0" u="none" strike="noStrike" dirty="0">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Seal Focused</a:t>
                      </a:r>
                      <a:endParaRPr lang="en-US" sz="900" b="0" i="0" u="none" strike="noStrike" dirty="0">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Personalized Electives</a:t>
                      </a:r>
                      <a:endParaRPr lang="en-US" sz="900" b="0" i="0" u="none" strike="noStrike" dirty="0">
                        <a:solidFill>
                          <a:srgbClr val="000000"/>
                        </a:solidFill>
                        <a:effectLst/>
                        <a:latin typeface="Calibri" panose="020F0502020204030204" pitchFamily="34" charset="0"/>
                      </a:endParaRPr>
                    </a:p>
                  </a:txBody>
                  <a:tcPr marL="7368" marR="7368" marT="7368" marB="0" anchor="b"/>
                </a:tc>
                <a:extLst>
                  <a:ext uri="{0D108BD9-81ED-4DB2-BD59-A6C34878D82A}">
                    <a16:rowId xmlns:a16="http://schemas.microsoft.com/office/drawing/2014/main" val="3457119570"/>
                  </a:ext>
                </a:extLst>
              </a:tr>
              <a:tr h="404494">
                <a:tc>
                  <a:txBody>
                    <a:bodyPr/>
                    <a:lstStyle/>
                    <a:p>
                      <a:pPr algn="l" fontAlgn="b"/>
                      <a:r>
                        <a:rPr lang="en-US" sz="900" u="none" strike="noStrike" dirty="0">
                          <a:effectLst/>
                        </a:rPr>
                        <a:t>Personalized Electives / PCC</a:t>
                      </a:r>
                      <a:endParaRPr lang="en-US" sz="900" b="0" i="0" u="none" strike="noStrike" dirty="0">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Personalized Electives</a:t>
                      </a:r>
                      <a:endParaRPr lang="en-US" sz="900" b="0" i="0" u="none" strike="noStrike" dirty="0">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Personalized Electives</a:t>
                      </a:r>
                      <a:endParaRPr lang="en-US" sz="900" b="0" i="0" u="none" strike="noStrike" dirty="0">
                        <a:solidFill>
                          <a:srgbClr val="000000"/>
                        </a:solidFill>
                        <a:effectLst/>
                        <a:latin typeface="Calibri" panose="020F0502020204030204" pitchFamily="34" charset="0"/>
                      </a:endParaRPr>
                    </a:p>
                  </a:txBody>
                  <a:tcPr marL="7368" marR="7368" marT="7368" marB="0" anchor="b"/>
                </a:tc>
                <a:tc>
                  <a:txBody>
                    <a:bodyPr/>
                    <a:lstStyle/>
                    <a:p>
                      <a:pPr algn="l" fontAlgn="b"/>
                      <a:r>
                        <a:rPr lang="en-US" sz="900" u="none" strike="noStrike" dirty="0">
                          <a:effectLst/>
                        </a:rPr>
                        <a:t>Personalized Electives</a:t>
                      </a:r>
                      <a:endParaRPr lang="en-US" sz="900" b="0" i="0" u="none" strike="noStrike" dirty="0">
                        <a:solidFill>
                          <a:srgbClr val="000000"/>
                        </a:solidFill>
                        <a:effectLst/>
                        <a:latin typeface="Calibri" panose="020F0502020204030204" pitchFamily="34" charset="0"/>
                      </a:endParaRPr>
                    </a:p>
                  </a:txBody>
                  <a:tcPr marL="7368" marR="7368" marT="7368" marB="0" anchor="b"/>
                </a:tc>
                <a:extLst>
                  <a:ext uri="{0D108BD9-81ED-4DB2-BD59-A6C34878D82A}">
                    <a16:rowId xmlns:a16="http://schemas.microsoft.com/office/drawing/2014/main" val="246131709"/>
                  </a:ext>
                </a:extLst>
              </a:tr>
            </a:tbl>
          </a:graphicData>
        </a:graphic>
      </p:graphicFrame>
      <p:graphicFrame>
        <p:nvGraphicFramePr>
          <p:cNvPr id="22" name="Content Placeholder 21">
            <a:extLst>
              <a:ext uri="{FF2B5EF4-FFF2-40B4-BE49-F238E27FC236}">
                <a16:creationId xmlns:a16="http://schemas.microsoft.com/office/drawing/2014/main" id="{978EE8A5-5535-47C8-AF50-57858DBC22B5}"/>
              </a:ext>
            </a:extLst>
          </p:cNvPr>
          <p:cNvGraphicFramePr>
            <a:graphicFrameLocks noGrp="1"/>
          </p:cNvGraphicFramePr>
          <p:nvPr>
            <p:ph sz="quarter" idx="4"/>
            <p:extLst>
              <p:ext uri="{D42A27DB-BD31-4B8C-83A1-F6EECF244321}">
                <p14:modId xmlns:p14="http://schemas.microsoft.com/office/powerpoint/2010/main" val="1448299146"/>
              </p:ext>
            </p:extLst>
          </p:nvPr>
        </p:nvGraphicFramePr>
        <p:xfrm>
          <a:off x="6172200" y="2505075"/>
          <a:ext cx="5183188" cy="3660335"/>
        </p:xfrm>
        <a:graphic>
          <a:graphicData uri="http://schemas.openxmlformats.org/drawingml/2006/table">
            <a:tbl>
              <a:tblPr>
                <a:tableStyleId>{5C22544A-7EE6-4342-B048-85BDC9FD1C3A}</a:tableStyleId>
              </a:tblPr>
              <a:tblGrid>
                <a:gridCol w="1052465">
                  <a:extLst>
                    <a:ext uri="{9D8B030D-6E8A-4147-A177-3AD203B41FA5}">
                      <a16:colId xmlns:a16="http://schemas.microsoft.com/office/drawing/2014/main" val="410897768"/>
                    </a:ext>
                  </a:extLst>
                </a:gridCol>
                <a:gridCol w="1422937">
                  <a:extLst>
                    <a:ext uri="{9D8B030D-6E8A-4147-A177-3AD203B41FA5}">
                      <a16:colId xmlns:a16="http://schemas.microsoft.com/office/drawing/2014/main" val="2970016794"/>
                    </a:ext>
                  </a:extLst>
                </a:gridCol>
                <a:gridCol w="1175408">
                  <a:extLst>
                    <a:ext uri="{9D8B030D-6E8A-4147-A177-3AD203B41FA5}">
                      <a16:colId xmlns:a16="http://schemas.microsoft.com/office/drawing/2014/main" val="460557723"/>
                    </a:ext>
                  </a:extLst>
                </a:gridCol>
                <a:gridCol w="1532378">
                  <a:extLst>
                    <a:ext uri="{9D8B030D-6E8A-4147-A177-3AD203B41FA5}">
                      <a16:colId xmlns:a16="http://schemas.microsoft.com/office/drawing/2014/main" val="1367867723"/>
                    </a:ext>
                  </a:extLst>
                </a:gridCol>
              </a:tblGrid>
              <a:tr h="399039">
                <a:tc>
                  <a:txBody>
                    <a:bodyPr/>
                    <a:lstStyle/>
                    <a:p>
                      <a:pPr algn="l" fontAlgn="b"/>
                      <a:r>
                        <a:rPr lang="en-US" sz="900" u="none" strike="noStrike" dirty="0">
                          <a:effectLst/>
                        </a:rPr>
                        <a:t>9th</a:t>
                      </a:r>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a:effectLst/>
                        </a:rPr>
                        <a:t>10th</a:t>
                      </a:r>
                      <a:endParaRPr lang="en-US" sz="900" b="0" i="0" u="none" strike="noStrike">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a:effectLst/>
                        </a:rPr>
                        <a:t>11th</a:t>
                      </a:r>
                      <a:endParaRPr lang="en-US" sz="900" b="0" i="0" u="none" strike="noStrike">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a:effectLst/>
                        </a:rPr>
                        <a:t>12th</a:t>
                      </a:r>
                      <a:endParaRPr lang="en-US" sz="900" b="0" i="0" u="none" strike="noStrike">
                        <a:solidFill>
                          <a:srgbClr val="000000"/>
                        </a:solidFill>
                        <a:effectLst/>
                        <a:latin typeface="Calibri" panose="020F0502020204030204" pitchFamily="34" charset="0"/>
                      </a:endParaRPr>
                    </a:p>
                  </a:txBody>
                  <a:tcPr marL="7578" marR="7578" marT="7578" marB="0" anchor="b"/>
                </a:tc>
                <a:extLst>
                  <a:ext uri="{0D108BD9-81ED-4DB2-BD59-A6C34878D82A}">
                    <a16:rowId xmlns:a16="http://schemas.microsoft.com/office/drawing/2014/main" val="3576263119"/>
                  </a:ext>
                </a:extLst>
              </a:tr>
              <a:tr h="396378">
                <a:tc>
                  <a:txBody>
                    <a:bodyPr/>
                    <a:lstStyle/>
                    <a:p>
                      <a:pPr algn="l" fontAlgn="b"/>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8" marR="7578" marT="7578"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7578" marR="7578" marT="7578" marB="0" anchor="b"/>
                </a:tc>
                <a:extLst>
                  <a:ext uri="{0D108BD9-81ED-4DB2-BD59-A6C34878D82A}">
                    <a16:rowId xmlns:a16="http://schemas.microsoft.com/office/drawing/2014/main" val="3150542513"/>
                  </a:ext>
                </a:extLst>
              </a:tr>
              <a:tr h="369952">
                <a:tc>
                  <a:txBody>
                    <a:bodyPr/>
                    <a:lstStyle/>
                    <a:p>
                      <a:pPr algn="l" fontAlgn="b"/>
                      <a:r>
                        <a:rPr lang="en-US" sz="900" u="none" strike="noStrike">
                          <a:effectLst/>
                        </a:rPr>
                        <a:t>English 9</a:t>
                      </a:r>
                      <a:endParaRPr lang="en-US" sz="900" b="0" i="0" u="none" strike="noStrike">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a:effectLst/>
                        </a:rPr>
                        <a:t>English 10 / Speech</a:t>
                      </a:r>
                      <a:endParaRPr lang="en-US" sz="900" b="0" i="0" u="none" strike="noStrike">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a:effectLst/>
                        </a:rPr>
                        <a:t>English 11</a:t>
                      </a:r>
                      <a:endParaRPr lang="en-US" sz="900" b="0" i="0" u="none" strike="noStrike">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a:effectLst/>
                        </a:rPr>
                        <a:t>English 12</a:t>
                      </a:r>
                      <a:endParaRPr lang="en-US" sz="900" b="0" i="0" u="none" strike="noStrike">
                        <a:solidFill>
                          <a:srgbClr val="000000"/>
                        </a:solidFill>
                        <a:effectLst/>
                        <a:latin typeface="Calibri" panose="020F0502020204030204" pitchFamily="34" charset="0"/>
                      </a:endParaRPr>
                    </a:p>
                  </a:txBody>
                  <a:tcPr marL="7578" marR="7578" marT="7578" marB="0" anchor="b"/>
                </a:tc>
                <a:extLst>
                  <a:ext uri="{0D108BD9-81ED-4DB2-BD59-A6C34878D82A}">
                    <a16:rowId xmlns:a16="http://schemas.microsoft.com/office/drawing/2014/main" val="2772011698"/>
                  </a:ext>
                </a:extLst>
              </a:tr>
              <a:tr h="457936">
                <a:tc>
                  <a:txBody>
                    <a:bodyPr/>
                    <a:lstStyle/>
                    <a:p>
                      <a:pPr algn="l" fontAlgn="b"/>
                      <a:r>
                        <a:rPr lang="en-US" sz="900" u="none" strike="noStrike">
                          <a:effectLst/>
                        </a:rPr>
                        <a:t>Algebra I</a:t>
                      </a:r>
                      <a:endParaRPr lang="en-US" sz="900" b="0" i="0" u="none" strike="noStrike">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dirty="0">
                          <a:effectLst/>
                        </a:rPr>
                        <a:t>Geometry</a:t>
                      </a:r>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dirty="0">
                          <a:effectLst/>
                        </a:rPr>
                        <a:t>Algebra II</a:t>
                      </a:r>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a:effectLst/>
                        </a:rPr>
                        <a:t>Gov / Econ</a:t>
                      </a:r>
                      <a:endParaRPr lang="en-US" sz="900" b="0" i="0" u="none" strike="noStrike">
                        <a:solidFill>
                          <a:srgbClr val="000000"/>
                        </a:solidFill>
                        <a:effectLst/>
                        <a:latin typeface="Calibri" panose="020F0502020204030204" pitchFamily="34" charset="0"/>
                      </a:endParaRPr>
                    </a:p>
                  </a:txBody>
                  <a:tcPr marL="7578" marR="7578" marT="7578" marB="0" anchor="b"/>
                </a:tc>
                <a:extLst>
                  <a:ext uri="{0D108BD9-81ED-4DB2-BD59-A6C34878D82A}">
                    <a16:rowId xmlns:a16="http://schemas.microsoft.com/office/drawing/2014/main" val="934546832"/>
                  </a:ext>
                </a:extLst>
              </a:tr>
              <a:tr h="459175">
                <a:tc>
                  <a:txBody>
                    <a:bodyPr/>
                    <a:lstStyle/>
                    <a:p>
                      <a:pPr algn="l" fontAlgn="b"/>
                      <a:r>
                        <a:rPr lang="en-US" sz="900" u="none" strike="noStrike">
                          <a:effectLst/>
                        </a:rPr>
                        <a:t>Biology</a:t>
                      </a:r>
                      <a:endParaRPr lang="en-US" sz="900" b="0" i="0" u="none" strike="noStrike">
                        <a:solidFill>
                          <a:srgbClr val="000000"/>
                        </a:solidFill>
                        <a:effectLst/>
                        <a:latin typeface="Calibri" panose="020F0502020204030204" pitchFamily="34" charset="0"/>
                      </a:endParaRPr>
                    </a:p>
                  </a:txBody>
                  <a:tcPr marL="7578" marR="7578" marT="7578" marB="0" anchor="b"/>
                </a:tc>
                <a:tc>
                  <a:txBody>
                    <a:bodyPr/>
                    <a:lstStyle/>
                    <a:p>
                      <a:pPr algn="l" fontAlgn="b"/>
                      <a:r>
                        <a:rPr lang="en-US" sz="900" b="0" i="0" u="none" strike="noStrike" dirty="0">
                          <a:solidFill>
                            <a:srgbClr val="000000"/>
                          </a:solidFill>
                          <a:effectLst/>
                          <a:latin typeface="Calibri" panose="020F0502020204030204" pitchFamily="34" charset="0"/>
                        </a:rPr>
                        <a:t>Chemistry or Physics</a:t>
                      </a:r>
                    </a:p>
                  </a:txBody>
                  <a:tcPr marL="7578" marR="7578" marT="7578" marB="0" anchor="b"/>
                </a:tc>
                <a:tc>
                  <a:txBody>
                    <a:bodyPr/>
                    <a:lstStyle/>
                    <a:p>
                      <a:pPr algn="l" fontAlgn="b"/>
                      <a:r>
                        <a:rPr lang="en-US" sz="900" b="0" i="0" u="none" strike="noStrike" dirty="0">
                          <a:solidFill>
                            <a:srgbClr val="000000"/>
                          </a:solidFill>
                          <a:effectLst/>
                          <a:latin typeface="Calibri" panose="020F0502020204030204" pitchFamily="34" charset="0"/>
                        </a:rPr>
                        <a:t>STEM</a:t>
                      </a:r>
                    </a:p>
                  </a:txBody>
                  <a:tcPr marL="7578" marR="7578" marT="7578" marB="0" anchor="b"/>
                </a:tc>
                <a:tc>
                  <a:txBody>
                    <a:bodyPr/>
                    <a:lstStyle/>
                    <a:p>
                      <a:pPr algn="l" fontAlgn="b"/>
                      <a:r>
                        <a:rPr lang="en-US" sz="900" u="none" strike="noStrike" dirty="0">
                          <a:effectLst/>
                        </a:rPr>
                        <a:t>Seal Focused</a:t>
                      </a:r>
                      <a:endParaRPr lang="en-US" sz="900" b="0" i="0" u="none" strike="noStrike" dirty="0">
                        <a:solidFill>
                          <a:srgbClr val="000000"/>
                        </a:solidFill>
                        <a:effectLst/>
                        <a:latin typeface="Calibri" panose="020F0502020204030204" pitchFamily="34" charset="0"/>
                      </a:endParaRPr>
                    </a:p>
                  </a:txBody>
                  <a:tcPr marL="7578" marR="7578" marT="7578" marB="0" anchor="b"/>
                </a:tc>
                <a:extLst>
                  <a:ext uri="{0D108BD9-81ED-4DB2-BD59-A6C34878D82A}">
                    <a16:rowId xmlns:a16="http://schemas.microsoft.com/office/drawing/2014/main" val="1392691480"/>
                  </a:ext>
                </a:extLst>
              </a:tr>
              <a:tr h="419011">
                <a:tc>
                  <a:txBody>
                    <a:bodyPr/>
                    <a:lstStyle/>
                    <a:p>
                      <a:pPr algn="l" fontAlgn="b"/>
                      <a:r>
                        <a:rPr lang="en-US" sz="900" u="none" strike="noStrike">
                          <a:effectLst/>
                        </a:rPr>
                        <a:t>Health / PE</a:t>
                      </a:r>
                      <a:endParaRPr lang="en-US" sz="900" b="0" i="0" u="none" strike="noStrike">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a:effectLst/>
                        </a:rPr>
                        <a:t>World History</a:t>
                      </a:r>
                      <a:endParaRPr lang="en-US" sz="900" b="0" i="0" u="none" strike="noStrike">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dirty="0">
                          <a:effectLst/>
                        </a:rPr>
                        <a:t>US History</a:t>
                      </a:r>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dirty="0">
                          <a:effectLst/>
                        </a:rPr>
                        <a:t>Seal Focused</a:t>
                      </a:r>
                      <a:endParaRPr lang="en-US" sz="900" b="0" i="0" u="none" strike="noStrike" dirty="0">
                        <a:solidFill>
                          <a:srgbClr val="000000"/>
                        </a:solidFill>
                        <a:effectLst/>
                        <a:latin typeface="Calibri" panose="020F0502020204030204" pitchFamily="34" charset="0"/>
                      </a:endParaRPr>
                    </a:p>
                  </a:txBody>
                  <a:tcPr marL="7578" marR="7578" marT="7578" marB="0" anchor="b"/>
                </a:tc>
                <a:extLst>
                  <a:ext uri="{0D108BD9-81ED-4DB2-BD59-A6C34878D82A}">
                    <a16:rowId xmlns:a16="http://schemas.microsoft.com/office/drawing/2014/main" val="1327770165"/>
                  </a:ext>
                </a:extLst>
              </a:tr>
              <a:tr h="381240">
                <a:tc>
                  <a:txBody>
                    <a:bodyPr/>
                    <a:lstStyle/>
                    <a:p>
                      <a:pPr algn="l" fontAlgn="b"/>
                      <a:r>
                        <a:rPr lang="en-US" sz="900" u="none" strike="noStrike" dirty="0">
                          <a:effectLst/>
                        </a:rPr>
                        <a:t>PCC / </a:t>
                      </a:r>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algn="l" fontAlgn="b"/>
                      <a:r>
                        <a:rPr lang="en-US" sz="900" b="0" i="0" u="none" strike="noStrike" dirty="0">
                          <a:solidFill>
                            <a:srgbClr val="000000"/>
                          </a:solidFill>
                          <a:effectLst/>
                          <a:latin typeface="Calibri" panose="020F0502020204030204" pitchFamily="34" charset="0"/>
                        </a:rPr>
                        <a:t>Seal Focused</a:t>
                      </a:r>
                    </a:p>
                  </a:txBody>
                  <a:tcPr marL="7578" marR="7578" marT="7578"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Comp Sc / Pers Finance</a:t>
                      </a:r>
                      <a:endParaRPr lang="en-US" sz="900" b="0" i="0" u="none" strike="noStrike" dirty="0">
                        <a:solidFill>
                          <a:srgbClr val="000000"/>
                        </a:solidFill>
                        <a:effectLst/>
                        <a:latin typeface="Calibri" panose="020F0502020204030204" pitchFamily="34" charset="0"/>
                      </a:endParaRPr>
                    </a:p>
                    <a:p>
                      <a:pPr algn="l" fontAlgn="b"/>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dirty="0">
                          <a:effectLst/>
                        </a:rPr>
                        <a:t>Personalized Electives</a:t>
                      </a:r>
                      <a:endParaRPr lang="en-US" sz="900" b="0" i="0" u="none" strike="noStrike" dirty="0">
                        <a:solidFill>
                          <a:srgbClr val="000000"/>
                        </a:solidFill>
                        <a:effectLst/>
                        <a:latin typeface="Calibri" panose="020F0502020204030204" pitchFamily="34" charset="0"/>
                      </a:endParaRPr>
                    </a:p>
                  </a:txBody>
                  <a:tcPr marL="7578" marR="7578" marT="7578" marB="0" anchor="b"/>
                </a:tc>
                <a:extLst>
                  <a:ext uri="{0D108BD9-81ED-4DB2-BD59-A6C34878D82A}">
                    <a16:rowId xmlns:a16="http://schemas.microsoft.com/office/drawing/2014/main" val="2365425717"/>
                  </a:ext>
                </a:extLst>
              </a:tr>
              <a:tr h="42806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Personalized Electives</a:t>
                      </a:r>
                      <a:endParaRPr lang="en-US" sz="900" b="0" i="0" u="none" strike="noStrike" dirty="0">
                        <a:solidFill>
                          <a:srgbClr val="000000"/>
                        </a:solidFill>
                        <a:effectLst/>
                        <a:latin typeface="Calibri" panose="020F0502020204030204" pitchFamily="34" charset="0"/>
                      </a:endParaRPr>
                    </a:p>
                    <a:p>
                      <a:pPr algn="l" fontAlgn="b"/>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Personalized Electives</a:t>
                      </a:r>
                      <a:endParaRPr lang="en-US" sz="900" b="0" i="0" u="none" strike="noStrike" dirty="0">
                        <a:solidFill>
                          <a:srgbClr val="000000"/>
                        </a:solidFill>
                        <a:effectLst/>
                        <a:latin typeface="Calibri" panose="020F0502020204030204" pitchFamily="34" charset="0"/>
                      </a:endParaRPr>
                    </a:p>
                    <a:p>
                      <a:pPr algn="l" fontAlgn="b"/>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dirty="0">
                          <a:effectLst/>
                        </a:rPr>
                        <a:t>Seal Focused</a:t>
                      </a:r>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Personalized Electives</a:t>
                      </a:r>
                      <a:endParaRPr lang="en-US" sz="900" b="0" i="0" u="none" strike="noStrike" dirty="0">
                        <a:solidFill>
                          <a:srgbClr val="000000"/>
                        </a:solidFill>
                        <a:effectLst/>
                        <a:latin typeface="Calibri" panose="020F0502020204030204" pitchFamily="34" charset="0"/>
                      </a:endParaRPr>
                    </a:p>
                    <a:p>
                      <a:pPr algn="l" fontAlgn="b"/>
                      <a:endParaRPr lang="en-US" sz="900" b="0" i="0" u="none" strike="noStrike" dirty="0">
                        <a:solidFill>
                          <a:srgbClr val="000000"/>
                        </a:solidFill>
                        <a:effectLst/>
                        <a:latin typeface="Calibri" panose="020F0502020204030204" pitchFamily="34" charset="0"/>
                      </a:endParaRPr>
                    </a:p>
                  </a:txBody>
                  <a:tcPr marL="7578" marR="7578" marT="7578" marB="0" anchor="b"/>
                </a:tc>
                <a:extLst>
                  <a:ext uri="{0D108BD9-81ED-4DB2-BD59-A6C34878D82A}">
                    <a16:rowId xmlns:a16="http://schemas.microsoft.com/office/drawing/2014/main" val="3790473127"/>
                  </a:ext>
                </a:extLst>
              </a:tr>
              <a:tr h="34953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Personalized Electives</a:t>
                      </a:r>
                      <a:endParaRPr lang="en-US" sz="900" b="0" i="0" u="none" strike="noStrike" dirty="0">
                        <a:solidFill>
                          <a:srgbClr val="000000"/>
                        </a:solidFill>
                        <a:effectLst/>
                        <a:latin typeface="Calibri" panose="020F0502020204030204" pitchFamily="34" charset="0"/>
                      </a:endParaRPr>
                    </a:p>
                    <a:p>
                      <a:pPr algn="l" fontAlgn="b"/>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Personalized Electives</a:t>
                      </a:r>
                      <a:endParaRPr lang="en-US" sz="900" b="0" i="0" u="none" strike="noStrike" dirty="0">
                        <a:solidFill>
                          <a:srgbClr val="000000"/>
                        </a:solidFill>
                        <a:effectLst/>
                        <a:latin typeface="Calibri" panose="020F0502020204030204" pitchFamily="34" charset="0"/>
                      </a:endParaRPr>
                    </a:p>
                    <a:p>
                      <a:pPr algn="l" fontAlgn="b"/>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u="none" strike="noStrike" dirty="0">
                          <a:effectLst/>
                        </a:rPr>
                        <a:t>Personalized Electives</a:t>
                      </a:r>
                      <a:endParaRPr lang="en-US" sz="900" b="0" i="0" u="none" strike="noStrike" dirty="0">
                        <a:solidFill>
                          <a:srgbClr val="000000"/>
                        </a:solidFill>
                        <a:effectLst/>
                        <a:latin typeface="Calibri" panose="020F0502020204030204" pitchFamily="34" charset="0"/>
                      </a:endParaRPr>
                    </a:p>
                    <a:p>
                      <a:pPr algn="l" fontAlgn="b"/>
                      <a:endParaRPr lang="en-US" sz="900" b="0" i="0" u="none" strike="noStrike" dirty="0">
                        <a:solidFill>
                          <a:srgbClr val="000000"/>
                        </a:solidFill>
                        <a:effectLst/>
                        <a:latin typeface="Calibri" panose="020F0502020204030204" pitchFamily="34" charset="0"/>
                      </a:endParaRPr>
                    </a:p>
                  </a:txBody>
                  <a:tcPr marL="7578" marR="7578" marT="7578" marB="0" anchor="b"/>
                </a:tc>
                <a:tc>
                  <a:txBody>
                    <a:bodyPr/>
                    <a:lstStyle/>
                    <a:p>
                      <a:pPr algn="l" fontAlgn="b"/>
                      <a:r>
                        <a:rPr lang="en-US" sz="900" u="none" strike="noStrike" dirty="0">
                          <a:effectLst/>
                        </a:rPr>
                        <a:t>Personalized Electives</a:t>
                      </a:r>
                      <a:endParaRPr lang="en-US" sz="900" b="0" i="0" u="none" strike="noStrike" dirty="0">
                        <a:solidFill>
                          <a:srgbClr val="000000"/>
                        </a:solidFill>
                        <a:effectLst/>
                        <a:latin typeface="Calibri" panose="020F0502020204030204" pitchFamily="34" charset="0"/>
                      </a:endParaRPr>
                    </a:p>
                    <a:p>
                      <a:pPr algn="l" fontAlgn="b"/>
                      <a:endParaRPr lang="en-US" sz="900" b="0" i="0" u="none" strike="noStrike" dirty="0">
                        <a:solidFill>
                          <a:srgbClr val="000000"/>
                        </a:solidFill>
                        <a:effectLst/>
                        <a:latin typeface="Calibri" panose="020F0502020204030204" pitchFamily="34" charset="0"/>
                      </a:endParaRPr>
                    </a:p>
                  </a:txBody>
                  <a:tcPr marL="7578" marR="7578" marT="7578" marB="0" anchor="b"/>
                </a:tc>
                <a:extLst>
                  <a:ext uri="{0D108BD9-81ED-4DB2-BD59-A6C34878D82A}">
                    <a16:rowId xmlns:a16="http://schemas.microsoft.com/office/drawing/2014/main" val="2847411336"/>
                  </a:ext>
                </a:extLst>
              </a:tr>
            </a:tbl>
          </a:graphicData>
        </a:graphic>
      </p:graphicFrame>
    </p:spTree>
    <p:extLst>
      <p:ext uri="{BB962C8B-B14F-4D97-AF65-F5344CB8AC3E}">
        <p14:creationId xmlns:p14="http://schemas.microsoft.com/office/powerpoint/2010/main" val="1804885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21F7-F92D-4FB8-8B8C-1575C250561A}"/>
              </a:ext>
            </a:extLst>
          </p:cNvPr>
          <p:cNvSpPr>
            <a:spLocks noGrp="1"/>
          </p:cNvSpPr>
          <p:nvPr>
            <p:ph type="title"/>
          </p:nvPr>
        </p:nvSpPr>
        <p:spPr/>
        <p:txBody>
          <a:bodyPr/>
          <a:lstStyle/>
          <a:p>
            <a:pPr algn="ctr"/>
            <a:r>
              <a:rPr lang="en-US" dirty="0">
                <a:solidFill>
                  <a:srgbClr val="7030A0"/>
                </a:solidFill>
              </a:rPr>
              <a:t>Personalized Electives</a:t>
            </a:r>
          </a:p>
        </p:txBody>
      </p:sp>
      <p:sp>
        <p:nvSpPr>
          <p:cNvPr id="3" name="Text Placeholder 2">
            <a:extLst>
              <a:ext uri="{FF2B5EF4-FFF2-40B4-BE49-F238E27FC236}">
                <a16:creationId xmlns:a16="http://schemas.microsoft.com/office/drawing/2014/main" id="{CD8E8D32-A3F6-44E0-A840-A77F0A68D928}"/>
              </a:ext>
            </a:extLst>
          </p:cNvPr>
          <p:cNvSpPr>
            <a:spLocks noGrp="1"/>
          </p:cNvSpPr>
          <p:nvPr>
            <p:ph type="body" idx="1"/>
          </p:nvPr>
        </p:nvSpPr>
        <p:spPr>
          <a:xfrm>
            <a:off x="839788" y="1278467"/>
            <a:ext cx="5157787" cy="5214408"/>
          </a:xfrm>
        </p:spPr>
        <p:txBody>
          <a:bodyPr>
            <a:normAutofit fontScale="32500" lnSpcReduction="20000"/>
          </a:bodyPr>
          <a:lstStyle/>
          <a:p>
            <a:r>
              <a:rPr lang="en-US" dirty="0"/>
              <a:t>CTE Pathways </a:t>
            </a:r>
          </a:p>
          <a:p>
            <a:r>
              <a:rPr lang="en-US" dirty="0">
                <a:solidFill>
                  <a:srgbClr val="FF0000"/>
                </a:solidFill>
              </a:rPr>
              <a:t>(Principles course required in 9</a:t>
            </a:r>
            <a:r>
              <a:rPr lang="en-US" baseline="30000" dirty="0">
                <a:solidFill>
                  <a:srgbClr val="FF0000"/>
                </a:solidFill>
              </a:rPr>
              <a:t>th</a:t>
            </a:r>
            <a:r>
              <a:rPr lang="en-US" dirty="0">
                <a:solidFill>
                  <a:srgbClr val="FF0000"/>
                </a:solidFill>
              </a:rPr>
              <a:t> grade unless 1)earning a seal, 2) taking three college courses in high school)</a:t>
            </a:r>
          </a:p>
          <a:p>
            <a:r>
              <a:rPr lang="en-US" dirty="0"/>
              <a:t>	Agriculture – Plants/Animals</a:t>
            </a:r>
          </a:p>
          <a:p>
            <a:r>
              <a:rPr lang="en-US" dirty="0"/>
              <a:t>	Agriculture – Mechanical/Engineering</a:t>
            </a:r>
          </a:p>
          <a:p>
            <a:r>
              <a:rPr lang="en-US" dirty="0"/>
              <a:t>	Business – Business Administration</a:t>
            </a:r>
          </a:p>
          <a:p>
            <a:r>
              <a:rPr lang="en-US" dirty="0"/>
              <a:t>	Business – Marketing/Sales</a:t>
            </a:r>
          </a:p>
          <a:p>
            <a:r>
              <a:rPr lang="en-US" dirty="0"/>
              <a:t>	Education Professions (@NHS)</a:t>
            </a:r>
          </a:p>
          <a:p>
            <a:r>
              <a:rPr lang="en-US" dirty="0"/>
              <a:t>	Engineering</a:t>
            </a:r>
          </a:p>
          <a:p>
            <a:r>
              <a:rPr lang="en-US" dirty="0"/>
              <a:t>	FACS – Culinary Arts</a:t>
            </a:r>
          </a:p>
          <a:p>
            <a:r>
              <a:rPr lang="en-US" dirty="0"/>
              <a:t>	Law, Public Safety, Corrections, Security (@NHS)</a:t>
            </a:r>
          </a:p>
          <a:p>
            <a:r>
              <a:rPr lang="en-US" dirty="0"/>
              <a:t>	Vocational:</a:t>
            </a:r>
          </a:p>
          <a:p>
            <a:r>
              <a:rPr lang="en-US" dirty="0"/>
              <a:t>		Automotive (@NHS)</a:t>
            </a:r>
          </a:p>
          <a:p>
            <a:r>
              <a:rPr lang="en-US" dirty="0"/>
              <a:t>		Construction (@NHS)</a:t>
            </a:r>
          </a:p>
          <a:p>
            <a:r>
              <a:rPr lang="en-US" dirty="0"/>
              <a:t>		Welding (@NHS)</a:t>
            </a:r>
          </a:p>
          <a:p>
            <a:r>
              <a:rPr lang="en-US" dirty="0"/>
              <a:t>		Cosmetology (Linton Beauty College)</a:t>
            </a:r>
          </a:p>
          <a:p>
            <a:r>
              <a:rPr lang="en-US" dirty="0"/>
              <a:t>		Pre – Nursing (@NHS)</a:t>
            </a:r>
          </a:p>
          <a:p>
            <a:endParaRPr lang="en-US" dirty="0"/>
          </a:p>
          <a:p>
            <a:endParaRPr lang="en-US" dirty="0"/>
          </a:p>
          <a:p>
            <a:endParaRPr lang="en-US" dirty="0"/>
          </a:p>
          <a:p>
            <a:endParaRPr lang="en-US" dirty="0"/>
          </a:p>
          <a:p>
            <a:endParaRPr lang="en-US" dirty="0"/>
          </a:p>
          <a:p>
            <a:r>
              <a:rPr lang="en-US" dirty="0"/>
              <a:t>	</a:t>
            </a:r>
          </a:p>
        </p:txBody>
      </p:sp>
      <p:sp>
        <p:nvSpPr>
          <p:cNvPr id="6" name="Text Placeholder 5">
            <a:extLst>
              <a:ext uri="{FF2B5EF4-FFF2-40B4-BE49-F238E27FC236}">
                <a16:creationId xmlns:a16="http://schemas.microsoft.com/office/drawing/2014/main" id="{34D98091-C223-44D9-B4FC-92C405C6F641}"/>
              </a:ext>
            </a:extLst>
          </p:cNvPr>
          <p:cNvSpPr>
            <a:spLocks noGrp="1"/>
          </p:cNvSpPr>
          <p:nvPr>
            <p:ph type="body" sz="quarter" idx="3"/>
          </p:nvPr>
        </p:nvSpPr>
        <p:spPr>
          <a:xfrm>
            <a:off x="5997576" y="1690688"/>
            <a:ext cx="4012406" cy="4312179"/>
          </a:xfrm>
        </p:spPr>
        <p:txBody>
          <a:bodyPr>
            <a:normAutofit fontScale="32500" lnSpcReduction="20000"/>
          </a:bodyPr>
          <a:lstStyle/>
          <a:p>
            <a:r>
              <a:rPr lang="en-US" dirty="0"/>
              <a:t>Agriculture </a:t>
            </a:r>
          </a:p>
          <a:p>
            <a:r>
              <a:rPr lang="en-US" dirty="0"/>
              <a:t>Art – ex: ceramics, fibers, 2-D, 3-D</a:t>
            </a:r>
          </a:p>
          <a:p>
            <a:r>
              <a:rPr lang="en-US" dirty="0"/>
              <a:t>Business </a:t>
            </a:r>
          </a:p>
          <a:p>
            <a:r>
              <a:rPr lang="en-US" dirty="0"/>
              <a:t>Engineering Technology </a:t>
            </a:r>
          </a:p>
          <a:p>
            <a:r>
              <a:rPr lang="en-US" dirty="0"/>
              <a:t>English – ex: Speech, Etymology, Yearbook, Theatre</a:t>
            </a:r>
          </a:p>
          <a:p>
            <a:r>
              <a:rPr lang="en-US" dirty="0"/>
              <a:t>Family and Consumer Science – ex: Nutrition, PCC, Child Dev</a:t>
            </a:r>
          </a:p>
          <a:p>
            <a:r>
              <a:rPr lang="en-US" dirty="0"/>
              <a:t>Health / PE</a:t>
            </a:r>
          </a:p>
          <a:p>
            <a:r>
              <a:rPr lang="en-US" dirty="0"/>
              <a:t>Math</a:t>
            </a:r>
          </a:p>
          <a:p>
            <a:r>
              <a:rPr lang="en-US" dirty="0"/>
              <a:t>Music – ex: Band</a:t>
            </a:r>
          </a:p>
          <a:p>
            <a:r>
              <a:rPr lang="en-US" dirty="0"/>
              <a:t>Science</a:t>
            </a:r>
          </a:p>
          <a:p>
            <a:r>
              <a:rPr lang="en-US" dirty="0"/>
              <a:t>Social Studies - ex: Psychology, Sociology, Current Events, Film</a:t>
            </a:r>
          </a:p>
          <a:p>
            <a:r>
              <a:rPr lang="en-US" dirty="0"/>
              <a:t>Internships</a:t>
            </a:r>
          </a:p>
          <a:p>
            <a:r>
              <a:rPr lang="en-US" dirty="0"/>
              <a:t>World Languages – Spanish</a:t>
            </a:r>
          </a:p>
          <a:p>
            <a:endParaRPr lang="en-US" dirty="0"/>
          </a:p>
          <a:p>
            <a:r>
              <a:rPr lang="en-US" dirty="0"/>
              <a:t>(complete list sent to student Outlook account)</a:t>
            </a:r>
          </a:p>
        </p:txBody>
      </p:sp>
      <p:sp>
        <p:nvSpPr>
          <p:cNvPr id="8" name="TextBox 2">
            <a:extLst>
              <a:ext uri="{FF2B5EF4-FFF2-40B4-BE49-F238E27FC236}">
                <a16:creationId xmlns:a16="http://schemas.microsoft.com/office/drawing/2014/main" id="{4833CF1D-27F4-43D3-9EE9-1969354BD60D}"/>
              </a:ext>
            </a:extLst>
          </p:cNvPr>
          <p:cNvSpPr txBox="1"/>
          <p:nvPr/>
        </p:nvSpPr>
        <p:spPr>
          <a:xfrm>
            <a:off x="8450263" y="13020675"/>
            <a:ext cx="323850" cy="60007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9" name="Right Brace 8">
            <a:extLst>
              <a:ext uri="{FF2B5EF4-FFF2-40B4-BE49-F238E27FC236}">
                <a16:creationId xmlns:a16="http://schemas.microsoft.com/office/drawing/2014/main" id="{A9BCECBF-3062-4115-8220-E99DB8EDAE28}"/>
              </a:ext>
            </a:extLst>
          </p:cNvPr>
          <p:cNvSpPr/>
          <p:nvPr/>
        </p:nvSpPr>
        <p:spPr>
          <a:xfrm>
            <a:off x="8574088" y="13144500"/>
            <a:ext cx="419100" cy="4286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0" name="Right Brace 9">
            <a:extLst>
              <a:ext uri="{FF2B5EF4-FFF2-40B4-BE49-F238E27FC236}">
                <a16:creationId xmlns:a16="http://schemas.microsoft.com/office/drawing/2014/main" id="{A4CAB721-B66D-48EF-BF98-4BFD005964DC}"/>
              </a:ext>
            </a:extLst>
          </p:cNvPr>
          <p:cNvSpPr/>
          <p:nvPr/>
        </p:nvSpPr>
        <p:spPr>
          <a:xfrm>
            <a:off x="8945563" y="13877925"/>
            <a:ext cx="257175" cy="4857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1" name="TextBox 5">
            <a:extLst>
              <a:ext uri="{FF2B5EF4-FFF2-40B4-BE49-F238E27FC236}">
                <a16:creationId xmlns:a16="http://schemas.microsoft.com/office/drawing/2014/main" id="{6DC5422D-7A4C-4F16-B1D3-1F422C755FDF}"/>
              </a:ext>
            </a:extLst>
          </p:cNvPr>
          <p:cNvSpPr txBox="1"/>
          <p:nvPr/>
        </p:nvSpPr>
        <p:spPr>
          <a:xfrm>
            <a:off x="8726488" y="28594050"/>
            <a:ext cx="914400" cy="69532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12" name="Right Brace 11">
            <a:extLst>
              <a:ext uri="{FF2B5EF4-FFF2-40B4-BE49-F238E27FC236}">
                <a16:creationId xmlns:a16="http://schemas.microsoft.com/office/drawing/2014/main" id="{3549481E-096E-4BA8-9541-55634750D367}"/>
              </a:ext>
            </a:extLst>
          </p:cNvPr>
          <p:cNvSpPr/>
          <p:nvPr/>
        </p:nvSpPr>
        <p:spPr>
          <a:xfrm>
            <a:off x="9507538" y="28956000"/>
            <a:ext cx="419100" cy="4286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3" name="TextBox 7">
            <a:extLst>
              <a:ext uri="{FF2B5EF4-FFF2-40B4-BE49-F238E27FC236}">
                <a16:creationId xmlns:a16="http://schemas.microsoft.com/office/drawing/2014/main" id="{19CE0AD3-B6F0-4568-9448-B27E7FF81EA5}"/>
              </a:ext>
            </a:extLst>
          </p:cNvPr>
          <p:cNvSpPr txBox="1"/>
          <p:nvPr/>
        </p:nvSpPr>
        <p:spPr>
          <a:xfrm>
            <a:off x="8726488" y="29356050"/>
            <a:ext cx="914400" cy="69532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14" name="Right Brace 13">
            <a:extLst>
              <a:ext uri="{FF2B5EF4-FFF2-40B4-BE49-F238E27FC236}">
                <a16:creationId xmlns:a16="http://schemas.microsoft.com/office/drawing/2014/main" id="{554D7540-9F36-49EA-BC5D-75F6020A21BC}"/>
              </a:ext>
            </a:extLst>
          </p:cNvPr>
          <p:cNvSpPr/>
          <p:nvPr/>
        </p:nvSpPr>
        <p:spPr>
          <a:xfrm>
            <a:off x="9507538" y="29718000"/>
            <a:ext cx="419100" cy="4286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5" name="TextBox 9">
            <a:extLst>
              <a:ext uri="{FF2B5EF4-FFF2-40B4-BE49-F238E27FC236}">
                <a16:creationId xmlns:a16="http://schemas.microsoft.com/office/drawing/2014/main" id="{B7C430D9-4D4D-4D5E-A6D2-E59941068A37}"/>
              </a:ext>
            </a:extLst>
          </p:cNvPr>
          <p:cNvSpPr txBox="1"/>
          <p:nvPr/>
        </p:nvSpPr>
        <p:spPr>
          <a:xfrm>
            <a:off x="8726488" y="31642050"/>
            <a:ext cx="914400" cy="69532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900"/>
          </a:p>
        </p:txBody>
      </p:sp>
      <p:sp>
        <p:nvSpPr>
          <p:cNvPr id="16" name="Right Brace 15">
            <a:extLst>
              <a:ext uri="{FF2B5EF4-FFF2-40B4-BE49-F238E27FC236}">
                <a16:creationId xmlns:a16="http://schemas.microsoft.com/office/drawing/2014/main" id="{2C45140D-3CA9-4DF3-9098-592B847A4D07}"/>
              </a:ext>
            </a:extLst>
          </p:cNvPr>
          <p:cNvSpPr/>
          <p:nvPr/>
        </p:nvSpPr>
        <p:spPr>
          <a:xfrm>
            <a:off x="9507538" y="32004000"/>
            <a:ext cx="419100" cy="4286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7" name="Right Brace 16">
            <a:extLst>
              <a:ext uri="{FF2B5EF4-FFF2-40B4-BE49-F238E27FC236}">
                <a16:creationId xmlns:a16="http://schemas.microsoft.com/office/drawing/2014/main" id="{71242201-847A-4F7E-A2D6-5C9C20515642}"/>
              </a:ext>
            </a:extLst>
          </p:cNvPr>
          <p:cNvSpPr/>
          <p:nvPr/>
        </p:nvSpPr>
        <p:spPr>
          <a:xfrm>
            <a:off x="9574213" y="30432375"/>
            <a:ext cx="257175" cy="3143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8" name="Right Brace 17">
            <a:extLst>
              <a:ext uri="{FF2B5EF4-FFF2-40B4-BE49-F238E27FC236}">
                <a16:creationId xmlns:a16="http://schemas.microsoft.com/office/drawing/2014/main" id="{5D82358C-8061-48BC-B472-6380D982A37F}"/>
              </a:ext>
            </a:extLst>
          </p:cNvPr>
          <p:cNvSpPr/>
          <p:nvPr/>
        </p:nvSpPr>
        <p:spPr>
          <a:xfrm>
            <a:off x="9574213" y="31194375"/>
            <a:ext cx="257175" cy="3143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9" name="Right Brace 18">
            <a:extLst>
              <a:ext uri="{FF2B5EF4-FFF2-40B4-BE49-F238E27FC236}">
                <a16:creationId xmlns:a16="http://schemas.microsoft.com/office/drawing/2014/main" id="{1BBF1ADA-7998-471E-B3F0-444036A1D1C7}"/>
              </a:ext>
            </a:extLst>
          </p:cNvPr>
          <p:cNvSpPr/>
          <p:nvPr/>
        </p:nvSpPr>
        <p:spPr>
          <a:xfrm>
            <a:off x="9574213" y="31575375"/>
            <a:ext cx="257175" cy="31432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20" name="Right Brace 19">
            <a:extLst>
              <a:ext uri="{FF2B5EF4-FFF2-40B4-BE49-F238E27FC236}">
                <a16:creationId xmlns:a16="http://schemas.microsoft.com/office/drawing/2014/main" id="{00D5BF17-6A4E-4A69-A740-8BB0C822DC68}"/>
              </a:ext>
            </a:extLst>
          </p:cNvPr>
          <p:cNvSpPr/>
          <p:nvPr/>
        </p:nvSpPr>
        <p:spPr>
          <a:xfrm>
            <a:off x="8945563" y="17878425"/>
            <a:ext cx="257175" cy="4857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751430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C6559-F6D0-4776-9C62-8ECB964DAB83}"/>
              </a:ext>
            </a:extLst>
          </p:cNvPr>
          <p:cNvSpPr>
            <a:spLocks noGrp="1"/>
          </p:cNvSpPr>
          <p:nvPr>
            <p:ph type="title"/>
          </p:nvPr>
        </p:nvSpPr>
        <p:spPr/>
        <p:txBody>
          <a:bodyPr/>
          <a:lstStyle/>
          <a:p>
            <a:pPr algn="ctr"/>
            <a:r>
              <a:rPr lang="en-US" dirty="0">
                <a:solidFill>
                  <a:srgbClr val="7030A0"/>
                </a:solidFill>
              </a:rPr>
              <a:t>21</a:t>
            </a:r>
            <a:r>
              <a:rPr lang="en-US" baseline="30000" dirty="0">
                <a:solidFill>
                  <a:srgbClr val="7030A0"/>
                </a:solidFill>
              </a:rPr>
              <a:t>st</a:t>
            </a:r>
            <a:r>
              <a:rPr lang="en-US" dirty="0">
                <a:solidFill>
                  <a:srgbClr val="7030A0"/>
                </a:solidFill>
              </a:rPr>
              <a:t> Century Scholars</a:t>
            </a:r>
          </a:p>
        </p:txBody>
      </p:sp>
      <p:sp>
        <p:nvSpPr>
          <p:cNvPr id="4" name="Content Placeholder 3">
            <a:extLst>
              <a:ext uri="{FF2B5EF4-FFF2-40B4-BE49-F238E27FC236}">
                <a16:creationId xmlns:a16="http://schemas.microsoft.com/office/drawing/2014/main" id="{DCDC9659-EAE1-492F-A64D-2D7E1E632DBA}"/>
              </a:ext>
            </a:extLst>
          </p:cNvPr>
          <p:cNvSpPr>
            <a:spLocks noGrp="1"/>
          </p:cNvSpPr>
          <p:nvPr>
            <p:ph sz="half" idx="2"/>
          </p:nvPr>
        </p:nvSpPr>
        <p:spPr>
          <a:xfrm>
            <a:off x="839788" y="1690688"/>
            <a:ext cx="10683345" cy="4498975"/>
          </a:xfrm>
        </p:spPr>
        <p:txBody>
          <a:bodyPr>
            <a:normAutofit fontScale="92500" lnSpcReduction="20000"/>
          </a:bodyPr>
          <a:lstStyle/>
          <a:p>
            <a:pPr fontAlgn="base">
              <a:spcBef>
                <a:spcPts val="800"/>
              </a:spcBef>
            </a:pPr>
            <a:r>
              <a:rPr lang="en-US" dirty="0">
                <a:solidFill>
                  <a:srgbClr val="000000"/>
                </a:solidFill>
                <a:latin typeface="Montserrat"/>
              </a:rPr>
              <a:t>Eligibility determined by family income</a:t>
            </a:r>
          </a:p>
          <a:p>
            <a:pPr marL="0" indent="0" fontAlgn="base">
              <a:spcBef>
                <a:spcPts val="800"/>
              </a:spcBef>
              <a:buNone/>
            </a:pPr>
            <a:endParaRPr lang="en-US" dirty="0">
              <a:solidFill>
                <a:srgbClr val="3F3F3F"/>
              </a:solidFill>
              <a:latin typeface="Montserrat"/>
            </a:endParaRPr>
          </a:p>
          <a:p>
            <a:pPr fontAlgn="base">
              <a:spcBef>
                <a:spcPts val="0"/>
              </a:spcBef>
            </a:pPr>
            <a:r>
              <a:rPr lang="en-US" dirty="0">
                <a:solidFill>
                  <a:srgbClr val="000000"/>
                </a:solidFill>
                <a:latin typeface="Montserrat"/>
              </a:rPr>
              <a:t>Scholarship covers up to four years of college tuition at any public college/university in Indiana</a:t>
            </a:r>
          </a:p>
          <a:p>
            <a:pPr marL="0" indent="0" fontAlgn="base">
              <a:spcBef>
                <a:spcPts val="0"/>
              </a:spcBef>
              <a:buNone/>
            </a:pPr>
            <a:endParaRPr lang="en-US" dirty="0">
              <a:solidFill>
                <a:srgbClr val="000000"/>
              </a:solidFill>
              <a:latin typeface="Montserrat"/>
            </a:endParaRPr>
          </a:p>
          <a:p>
            <a:pPr marL="742950" lvl="1" indent="-285750" fontAlgn="base">
              <a:spcBef>
                <a:spcPts val="0"/>
              </a:spcBef>
            </a:pPr>
            <a:r>
              <a:rPr lang="en-US" dirty="0">
                <a:solidFill>
                  <a:srgbClr val="000000"/>
                </a:solidFill>
                <a:latin typeface="Montserrat"/>
              </a:rPr>
              <a:t>Scholarship covers a portion of tuition at private institutions</a:t>
            </a:r>
          </a:p>
          <a:p>
            <a:pPr marL="457200" lvl="1" indent="0" fontAlgn="base">
              <a:spcBef>
                <a:spcPts val="0"/>
              </a:spcBef>
              <a:buNone/>
            </a:pPr>
            <a:endParaRPr lang="en-US" dirty="0">
              <a:solidFill>
                <a:srgbClr val="000000"/>
              </a:solidFill>
              <a:latin typeface="Montserrat"/>
            </a:endParaRPr>
          </a:p>
          <a:p>
            <a:pPr fontAlgn="base">
              <a:spcBef>
                <a:spcPts val="0"/>
              </a:spcBef>
            </a:pPr>
            <a:r>
              <a:rPr lang="en-US" dirty="0">
                <a:solidFill>
                  <a:srgbClr val="000000"/>
                </a:solidFill>
                <a:latin typeface="Montserrat"/>
              </a:rPr>
              <a:t>Students enrolled in the free/reduced lunch program will be </a:t>
            </a:r>
            <a:r>
              <a:rPr lang="en-US" i="1" u="sng" dirty="0">
                <a:solidFill>
                  <a:srgbClr val="000000"/>
                </a:solidFill>
                <a:latin typeface="Montserrat"/>
              </a:rPr>
              <a:t>automatically </a:t>
            </a:r>
            <a:r>
              <a:rPr lang="en-US" dirty="0">
                <a:solidFill>
                  <a:srgbClr val="000000"/>
                </a:solidFill>
                <a:latin typeface="Montserrat"/>
              </a:rPr>
              <a:t>enrolled</a:t>
            </a:r>
          </a:p>
          <a:p>
            <a:pPr fontAlgn="base">
              <a:spcBef>
                <a:spcPts val="0"/>
              </a:spcBef>
            </a:pPr>
            <a:endParaRPr lang="en-US" dirty="0">
              <a:solidFill>
                <a:srgbClr val="000000"/>
              </a:solidFill>
              <a:latin typeface="Montserrat"/>
            </a:endParaRPr>
          </a:p>
          <a:p>
            <a:pPr marL="742950" lvl="1" indent="-285750" fontAlgn="base">
              <a:spcBef>
                <a:spcPts val="0"/>
              </a:spcBef>
            </a:pPr>
            <a:r>
              <a:rPr lang="en-US" dirty="0">
                <a:solidFill>
                  <a:srgbClr val="000000"/>
                </a:solidFill>
                <a:latin typeface="Montserrat"/>
              </a:rPr>
              <a:t>Parents will receive a letter regarding enrollment status</a:t>
            </a:r>
          </a:p>
          <a:p>
            <a:pPr marL="457200" lvl="1" indent="0" fontAlgn="base">
              <a:spcBef>
                <a:spcPts val="0"/>
              </a:spcBef>
              <a:buNone/>
            </a:pPr>
            <a:endParaRPr lang="en-US" dirty="0">
              <a:solidFill>
                <a:srgbClr val="000000"/>
              </a:solidFill>
              <a:latin typeface="Montserrat"/>
            </a:endParaRPr>
          </a:p>
          <a:p>
            <a:pPr fontAlgn="base">
              <a:spcBef>
                <a:spcPts val="0"/>
              </a:spcBef>
            </a:pPr>
            <a:r>
              <a:rPr lang="en-US" dirty="0">
                <a:solidFill>
                  <a:srgbClr val="000000"/>
                </a:solidFill>
                <a:latin typeface="Montserrat"/>
              </a:rPr>
              <a:t>Students not enrolled in the free/reduced lunch program may still qualify for 21st Century Scholars</a:t>
            </a:r>
          </a:p>
          <a:p>
            <a:pPr marL="0" indent="0" fontAlgn="base">
              <a:spcBef>
                <a:spcPts val="0"/>
              </a:spcBef>
              <a:buNone/>
            </a:pPr>
            <a:endParaRPr lang="en-US" dirty="0">
              <a:solidFill>
                <a:srgbClr val="000000"/>
              </a:solidFill>
              <a:latin typeface="Montserrat"/>
            </a:endParaRPr>
          </a:p>
          <a:p>
            <a:pPr marL="742950" lvl="1" indent="-285750" fontAlgn="base">
              <a:spcBef>
                <a:spcPts val="0"/>
              </a:spcBef>
            </a:pPr>
            <a:r>
              <a:rPr lang="en-US" dirty="0">
                <a:solidFill>
                  <a:srgbClr val="000000"/>
                </a:solidFill>
                <a:latin typeface="Montserrat"/>
              </a:rPr>
              <a:t>Submit a paper application or apply online by end of 8th grade</a:t>
            </a:r>
          </a:p>
          <a:p>
            <a:endParaRPr lang="en-US" dirty="0"/>
          </a:p>
        </p:txBody>
      </p:sp>
    </p:spTree>
    <p:extLst>
      <p:ext uri="{BB962C8B-B14F-4D97-AF65-F5344CB8AC3E}">
        <p14:creationId xmlns:p14="http://schemas.microsoft.com/office/powerpoint/2010/main" val="4006308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A9DA-7757-434E-A387-9FAB38B4159A}"/>
              </a:ext>
            </a:extLst>
          </p:cNvPr>
          <p:cNvSpPr>
            <a:spLocks noGrp="1"/>
          </p:cNvSpPr>
          <p:nvPr>
            <p:ph type="title"/>
          </p:nvPr>
        </p:nvSpPr>
        <p:spPr>
          <a:xfrm>
            <a:off x="838200" y="2828925"/>
            <a:ext cx="10515600" cy="1325563"/>
          </a:xfrm>
        </p:spPr>
        <p:txBody>
          <a:bodyPr>
            <a:normAutofit/>
          </a:bodyPr>
          <a:lstStyle/>
          <a:p>
            <a:pPr algn="ctr"/>
            <a:r>
              <a:rPr lang="en-US" sz="8000" dirty="0">
                <a:solidFill>
                  <a:srgbClr val="FF0000"/>
                </a:solidFill>
              </a:rPr>
              <a:t>QUESTIONS</a:t>
            </a:r>
          </a:p>
        </p:txBody>
      </p:sp>
      <p:pic>
        <p:nvPicPr>
          <p:cNvPr id="4" name="Graphic 3" descr="Question mark">
            <a:extLst>
              <a:ext uri="{FF2B5EF4-FFF2-40B4-BE49-F238E27FC236}">
                <a16:creationId xmlns:a16="http://schemas.microsoft.com/office/drawing/2014/main" id="{FE1B05D9-97E2-4006-A0B5-9457E2AB68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61533" y="922867"/>
            <a:ext cx="914400" cy="914400"/>
          </a:xfrm>
          <a:prstGeom prst="rect">
            <a:avLst/>
          </a:prstGeom>
        </p:spPr>
      </p:pic>
      <p:pic>
        <p:nvPicPr>
          <p:cNvPr id="5" name="Picture 4">
            <a:extLst>
              <a:ext uri="{FF2B5EF4-FFF2-40B4-BE49-F238E27FC236}">
                <a16:creationId xmlns:a16="http://schemas.microsoft.com/office/drawing/2014/main" id="{27FB1ABE-184E-4C2E-A33F-BC77ACA38D8C}"/>
              </a:ext>
            </a:extLst>
          </p:cNvPr>
          <p:cNvPicPr>
            <a:picLocks noChangeAspect="1"/>
          </p:cNvPicPr>
          <p:nvPr/>
        </p:nvPicPr>
        <p:blipFill>
          <a:blip r:embed="rId4"/>
          <a:stretch>
            <a:fillRect/>
          </a:stretch>
        </p:blipFill>
        <p:spPr>
          <a:xfrm>
            <a:off x="1371560" y="4825960"/>
            <a:ext cx="914479" cy="914479"/>
          </a:xfrm>
          <a:prstGeom prst="rect">
            <a:avLst/>
          </a:prstGeom>
        </p:spPr>
      </p:pic>
      <p:pic>
        <p:nvPicPr>
          <p:cNvPr id="6" name="Picture 5">
            <a:extLst>
              <a:ext uri="{FF2B5EF4-FFF2-40B4-BE49-F238E27FC236}">
                <a16:creationId xmlns:a16="http://schemas.microsoft.com/office/drawing/2014/main" id="{25283E67-94CB-483B-A8F5-5A562FF87F7A}"/>
              </a:ext>
            </a:extLst>
          </p:cNvPr>
          <p:cNvPicPr>
            <a:picLocks noChangeAspect="1"/>
          </p:cNvPicPr>
          <p:nvPr/>
        </p:nvPicPr>
        <p:blipFill>
          <a:blip r:embed="rId4"/>
          <a:stretch>
            <a:fillRect/>
          </a:stretch>
        </p:blipFill>
        <p:spPr>
          <a:xfrm>
            <a:off x="5181521" y="4231667"/>
            <a:ext cx="914479" cy="914479"/>
          </a:xfrm>
          <a:prstGeom prst="rect">
            <a:avLst/>
          </a:prstGeom>
        </p:spPr>
      </p:pic>
      <p:pic>
        <p:nvPicPr>
          <p:cNvPr id="7" name="Picture 6">
            <a:extLst>
              <a:ext uri="{FF2B5EF4-FFF2-40B4-BE49-F238E27FC236}">
                <a16:creationId xmlns:a16="http://schemas.microsoft.com/office/drawing/2014/main" id="{D0852816-EA15-49F1-8102-8B5731AFD58D}"/>
              </a:ext>
            </a:extLst>
          </p:cNvPr>
          <p:cNvPicPr>
            <a:picLocks noChangeAspect="1"/>
          </p:cNvPicPr>
          <p:nvPr/>
        </p:nvPicPr>
        <p:blipFill>
          <a:blip r:embed="rId4"/>
          <a:stretch>
            <a:fillRect/>
          </a:stretch>
        </p:blipFill>
        <p:spPr>
          <a:xfrm>
            <a:off x="7577627" y="1700213"/>
            <a:ext cx="914479" cy="914479"/>
          </a:xfrm>
          <a:prstGeom prst="rect">
            <a:avLst/>
          </a:prstGeom>
        </p:spPr>
      </p:pic>
      <p:pic>
        <p:nvPicPr>
          <p:cNvPr id="8" name="Picture 7">
            <a:extLst>
              <a:ext uri="{FF2B5EF4-FFF2-40B4-BE49-F238E27FC236}">
                <a16:creationId xmlns:a16="http://schemas.microsoft.com/office/drawing/2014/main" id="{69AE6E9B-1251-4525-9115-FE50742B0779}"/>
              </a:ext>
            </a:extLst>
          </p:cNvPr>
          <p:cNvPicPr>
            <a:picLocks noChangeAspect="1"/>
          </p:cNvPicPr>
          <p:nvPr/>
        </p:nvPicPr>
        <p:blipFill>
          <a:blip r:embed="rId4"/>
          <a:stretch>
            <a:fillRect/>
          </a:stretch>
        </p:blipFill>
        <p:spPr>
          <a:xfrm>
            <a:off x="9711227" y="5460960"/>
            <a:ext cx="914479" cy="914479"/>
          </a:xfrm>
          <a:prstGeom prst="rect">
            <a:avLst/>
          </a:prstGeom>
        </p:spPr>
      </p:pic>
      <p:pic>
        <p:nvPicPr>
          <p:cNvPr id="9" name="Picture 8">
            <a:extLst>
              <a:ext uri="{FF2B5EF4-FFF2-40B4-BE49-F238E27FC236}">
                <a16:creationId xmlns:a16="http://schemas.microsoft.com/office/drawing/2014/main" id="{62748C50-A388-4025-A745-6DD4FAEBABF4}"/>
              </a:ext>
            </a:extLst>
          </p:cNvPr>
          <p:cNvPicPr>
            <a:picLocks noChangeAspect="1"/>
          </p:cNvPicPr>
          <p:nvPr/>
        </p:nvPicPr>
        <p:blipFill>
          <a:blip r:embed="rId4"/>
          <a:stretch>
            <a:fillRect/>
          </a:stretch>
        </p:blipFill>
        <p:spPr>
          <a:xfrm>
            <a:off x="4419540" y="1807329"/>
            <a:ext cx="914479" cy="914479"/>
          </a:xfrm>
          <a:prstGeom prst="rect">
            <a:avLst/>
          </a:prstGeom>
        </p:spPr>
      </p:pic>
      <p:pic>
        <p:nvPicPr>
          <p:cNvPr id="10" name="Picture 9">
            <a:extLst>
              <a:ext uri="{FF2B5EF4-FFF2-40B4-BE49-F238E27FC236}">
                <a16:creationId xmlns:a16="http://schemas.microsoft.com/office/drawing/2014/main" id="{93F78103-A6EF-4C90-BECB-5DECDA8DEB1A}"/>
              </a:ext>
            </a:extLst>
          </p:cNvPr>
          <p:cNvPicPr>
            <a:picLocks noChangeAspect="1"/>
          </p:cNvPicPr>
          <p:nvPr/>
        </p:nvPicPr>
        <p:blipFill>
          <a:blip r:embed="rId4"/>
          <a:stretch>
            <a:fillRect/>
          </a:stretch>
        </p:blipFill>
        <p:spPr>
          <a:xfrm>
            <a:off x="10109160" y="607974"/>
            <a:ext cx="914479" cy="914479"/>
          </a:xfrm>
          <a:prstGeom prst="rect">
            <a:avLst/>
          </a:prstGeom>
        </p:spPr>
      </p:pic>
    </p:spTree>
    <p:extLst>
      <p:ext uri="{BB962C8B-B14F-4D97-AF65-F5344CB8AC3E}">
        <p14:creationId xmlns:p14="http://schemas.microsoft.com/office/powerpoint/2010/main" val="184516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7370-5CE0-44C0-8F34-41EE922D4D38}"/>
              </a:ext>
            </a:extLst>
          </p:cNvPr>
          <p:cNvSpPr>
            <a:spLocks noGrp="1"/>
          </p:cNvSpPr>
          <p:nvPr>
            <p:ph type="ctrTitle"/>
          </p:nvPr>
        </p:nvSpPr>
        <p:spPr>
          <a:xfrm>
            <a:off x="1524000" y="1122363"/>
            <a:ext cx="9144000" cy="2010304"/>
          </a:xfrm>
        </p:spPr>
        <p:txBody>
          <a:bodyPr>
            <a:normAutofit fontScale="90000"/>
          </a:bodyPr>
          <a:lstStyle/>
          <a:p>
            <a:r>
              <a:rPr lang="en-US" dirty="0">
                <a:solidFill>
                  <a:srgbClr val="7030A0"/>
                </a:solidFill>
              </a:rPr>
              <a:t>Class of 2029 </a:t>
            </a:r>
            <a:r>
              <a:rPr lang="en-US" dirty="0"/>
              <a:t>Diplomas</a:t>
            </a:r>
            <a:br>
              <a:rPr lang="en-US" dirty="0"/>
            </a:br>
            <a:br>
              <a:rPr lang="en-US" dirty="0"/>
            </a:br>
            <a:endParaRPr lang="en-US" dirty="0"/>
          </a:p>
        </p:txBody>
      </p:sp>
      <p:sp>
        <p:nvSpPr>
          <p:cNvPr id="3" name="Subtitle 2">
            <a:extLst>
              <a:ext uri="{FF2B5EF4-FFF2-40B4-BE49-F238E27FC236}">
                <a16:creationId xmlns:a16="http://schemas.microsoft.com/office/drawing/2014/main" id="{52749F83-AE51-46F4-A552-E44648FD1BB1}"/>
              </a:ext>
            </a:extLst>
          </p:cNvPr>
          <p:cNvSpPr>
            <a:spLocks noGrp="1"/>
          </p:cNvSpPr>
          <p:nvPr>
            <p:ph type="subTitle" idx="1"/>
          </p:nvPr>
        </p:nvSpPr>
        <p:spPr>
          <a:xfrm>
            <a:off x="1524000" y="4326467"/>
            <a:ext cx="9144000" cy="2023533"/>
          </a:xfrm>
        </p:spPr>
        <p:txBody>
          <a:bodyPr>
            <a:normAutofit/>
          </a:bodyPr>
          <a:lstStyle/>
          <a:p>
            <a:pPr marL="342900" indent="-342900">
              <a:buFont typeface="Arial" panose="020B0604020202020204" pitchFamily="34" charset="0"/>
              <a:buChar char="•"/>
            </a:pPr>
            <a:r>
              <a:rPr lang="en-US" dirty="0"/>
              <a:t>New Indiana Diploma</a:t>
            </a:r>
          </a:p>
          <a:p>
            <a:pPr marL="342900" indent="-342900">
              <a:buFont typeface="Arial" panose="020B0604020202020204" pitchFamily="34" charset="0"/>
              <a:buChar char="•"/>
            </a:pPr>
            <a:r>
              <a:rPr lang="en-US" dirty="0"/>
              <a:t>Indiana Honors Seals (optional)</a:t>
            </a:r>
          </a:p>
          <a:p>
            <a:pPr marL="342900" indent="-342900">
              <a:buFont typeface="Arial" panose="020B0604020202020204" pitchFamily="34" charset="0"/>
              <a:buChar char="•"/>
            </a:pPr>
            <a:r>
              <a:rPr lang="en-US" dirty="0"/>
              <a:t>Indiana Honors Plus Seals (optional)</a:t>
            </a:r>
          </a:p>
        </p:txBody>
      </p:sp>
      <p:sp>
        <p:nvSpPr>
          <p:cNvPr id="4" name="TextBox 3">
            <a:extLst>
              <a:ext uri="{FF2B5EF4-FFF2-40B4-BE49-F238E27FC236}">
                <a16:creationId xmlns:a16="http://schemas.microsoft.com/office/drawing/2014/main" id="{F572F238-A305-4F92-B1EB-631732A6E3FA}"/>
              </a:ext>
            </a:extLst>
          </p:cNvPr>
          <p:cNvSpPr txBox="1"/>
          <p:nvPr/>
        </p:nvSpPr>
        <p:spPr>
          <a:xfrm>
            <a:off x="931333" y="2548467"/>
            <a:ext cx="10515599" cy="923330"/>
          </a:xfrm>
          <a:prstGeom prst="rect">
            <a:avLst/>
          </a:prstGeom>
          <a:noFill/>
        </p:spPr>
        <p:txBody>
          <a:bodyPr wrap="square" rtlCol="0">
            <a:spAutoFit/>
          </a:bodyPr>
          <a:lstStyle/>
          <a:p>
            <a:r>
              <a:rPr lang="en-US" b="1" dirty="0"/>
              <a:t>The structure of The New Diploma is a base diploma that everyone will need to earn.  Optional honors seals may be added to the base diploma.  Honors seals are earned through specific coursework, academic performance, work based learning, and attendance.  Differing seals have differing requirements. </a:t>
            </a:r>
            <a:endParaRPr lang="en-US" dirty="0"/>
          </a:p>
        </p:txBody>
      </p:sp>
    </p:spTree>
    <p:extLst>
      <p:ext uri="{BB962C8B-B14F-4D97-AF65-F5344CB8AC3E}">
        <p14:creationId xmlns:p14="http://schemas.microsoft.com/office/powerpoint/2010/main" val="3058248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6DAB-E036-4ACD-A898-39E55212A402}"/>
              </a:ext>
            </a:extLst>
          </p:cNvPr>
          <p:cNvSpPr>
            <a:spLocks noGrp="1"/>
          </p:cNvSpPr>
          <p:nvPr>
            <p:ph type="title"/>
          </p:nvPr>
        </p:nvSpPr>
        <p:spPr>
          <a:xfrm>
            <a:off x="567267" y="246591"/>
            <a:ext cx="10515600" cy="1325563"/>
          </a:xfrm>
        </p:spPr>
        <p:txBody>
          <a:bodyPr>
            <a:normAutofit/>
          </a:bodyPr>
          <a:lstStyle/>
          <a:p>
            <a:r>
              <a:rPr lang="en-US" sz="1400" dirty="0"/>
              <a:t>The following chart shows current and new diploma language.  It is important to note that both sets of describers will be used for the next three years until the class of 2028 graduates.  Though current and new language have similar context, their meanings are different.  For example, the current Technical</a:t>
            </a:r>
            <a:br>
              <a:rPr lang="en-US" sz="1400" dirty="0"/>
            </a:br>
            <a:r>
              <a:rPr lang="en-US" sz="1400" dirty="0"/>
              <a:t>Honors is not the same as the Employment Honors Seal</a:t>
            </a:r>
          </a:p>
        </p:txBody>
      </p:sp>
      <p:graphicFrame>
        <p:nvGraphicFramePr>
          <p:cNvPr id="4" name="Content Placeholder 3">
            <a:extLst>
              <a:ext uri="{FF2B5EF4-FFF2-40B4-BE49-F238E27FC236}">
                <a16:creationId xmlns:a16="http://schemas.microsoft.com/office/drawing/2014/main" id="{8BF66A10-2042-4C95-86D4-DBCFB37340FA}"/>
              </a:ext>
            </a:extLst>
          </p:cNvPr>
          <p:cNvGraphicFramePr>
            <a:graphicFrameLocks noGrp="1"/>
          </p:cNvGraphicFramePr>
          <p:nvPr>
            <p:ph idx="1"/>
            <p:extLst>
              <p:ext uri="{D42A27DB-BD31-4B8C-83A1-F6EECF244321}">
                <p14:modId xmlns:p14="http://schemas.microsoft.com/office/powerpoint/2010/main" val="3440829458"/>
              </p:ext>
            </p:extLst>
          </p:nvPr>
        </p:nvGraphicFramePr>
        <p:xfrm>
          <a:off x="838200" y="1825625"/>
          <a:ext cx="10515599" cy="4351337"/>
        </p:xfrm>
        <a:graphic>
          <a:graphicData uri="http://schemas.openxmlformats.org/drawingml/2006/table">
            <a:tbl>
              <a:tblPr/>
              <a:tblGrid>
                <a:gridCol w="5291667">
                  <a:extLst>
                    <a:ext uri="{9D8B030D-6E8A-4147-A177-3AD203B41FA5}">
                      <a16:colId xmlns:a16="http://schemas.microsoft.com/office/drawing/2014/main" val="2918605182"/>
                    </a:ext>
                  </a:extLst>
                </a:gridCol>
                <a:gridCol w="5223932">
                  <a:extLst>
                    <a:ext uri="{9D8B030D-6E8A-4147-A177-3AD203B41FA5}">
                      <a16:colId xmlns:a16="http://schemas.microsoft.com/office/drawing/2014/main" val="1372264602"/>
                    </a:ext>
                  </a:extLst>
                </a:gridCol>
              </a:tblGrid>
              <a:tr h="943115">
                <a:tc>
                  <a:txBody>
                    <a:bodyPr/>
                    <a:lstStyle/>
                    <a:p>
                      <a:pPr algn="ctr"/>
                      <a:r>
                        <a:rPr lang="en-US" sz="2000" b="1" dirty="0">
                          <a:effectLst/>
                        </a:rPr>
                        <a:t>Current "Old" Language</a:t>
                      </a:r>
                      <a:endParaRPr lang="en-US" sz="1500" dirty="0">
                        <a:effectLst/>
                      </a:endParaRPr>
                    </a:p>
                    <a:p>
                      <a:pPr algn="ctr"/>
                      <a:r>
                        <a:rPr lang="en-US" sz="1000" b="1" dirty="0">
                          <a:effectLst/>
                        </a:rPr>
                        <a:t>(Ending with class of 2028)</a:t>
                      </a:r>
                      <a:endParaRPr lang="en-US" sz="1500" dirty="0">
                        <a:effectLst/>
                      </a:endParaRP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030A0"/>
                    </a:solidFill>
                  </a:tcPr>
                </a:tc>
                <a:tc>
                  <a:txBody>
                    <a:bodyPr/>
                    <a:lstStyle/>
                    <a:p>
                      <a:pPr algn="ctr"/>
                      <a:r>
                        <a:rPr lang="en-US" sz="2000" b="1" dirty="0">
                          <a:effectLst/>
                        </a:rPr>
                        <a:t>New Language</a:t>
                      </a:r>
                      <a:endParaRPr lang="en-US" sz="1500" dirty="0">
                        <a:effectLst/>
                      </a:endParaRPr>
                    </a:p>
                    <a:p>
                      <a:pPr algn="ctr"/>
                      <a:r>
                        <a:rPr lang="en-US" sz="1000" b="1" dirty="0">
                          <a:effectLst/>
                        </a:rPr>
                        <a:t>(Starting with class of 2029)</a:t>
                      </a:r>
                      <a:endParaRPr lang="en-US" sz="1500" dirty="0">
                        <a:effectLst/>
                      </a:endParaRP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030A0"/>
                    </a:solidFill>
                  </a:tcPr>
                </a:tc>
                <a:extLst>
                  <a:ext uri="{0D108BD9-81ED-4DB2-BD59-A6C34878D82A}">
                    <a16:rowId xmlns:a16="http://schemas.microsoft.com/office/drawing/2014/main" val="2967146070"/>
                  </a:ext>
                </a:extLst>
              </a:tr>
              <a:tr h="676441">
                <a:tc>
                  <a:txBody>
                    <a:bodyPr/>
                    <a:lstStyle/>
                    <a:p>
                      <a:r>
                        <a:rPr lang="en-US" sz="1200">
                          <a:effectLst/>
                        </a:rPr>
                        <a:t> </a:t>
                      </a:r>
                      <a:endParaRPr lang="en-US" sz="1500">
                        <a:effectLst/>
                      </a:endParaRPr>
                    </a:p>
                    <a:p>
                      <a:r>
                        <a:rPr lang="en-US" sz="1200">
                          <a:effectLst/>
                        </a:rPr>
                        <a:t>  Core 40 Diploma</a:t>
                      </a:r>
                      <a:endParaRPr lang="en-US" sz="1500">
                        <a:effectLst/>
                      </a:endParaRPr>
                    </a:p>
                    <a:p>
                      <a:r>
                        <a:rPr lang="en-US" sz="1500">
                          <a:effectLst/>
                        </a:rPr>
                        <a:t> </a:t>
                      </a: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en-US" sz="1200">
                          <a:effectLst/>
                        </a:rPr>
                        <a:t>  New Indiana Diploma</a:t>
                      </a:r>
                      <a:endParaRPr lang="en-US" sz="1500">
                        <a:effectLst/>
                      </a:endParaRP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88747227"/>
                  </a:ext>
                </a:extLst>
              </a:tr>
              <a:tr h="463427">
                <a:tc>
                  <a:txBody>
                    <a:bodyPr/>
                    <a:lstStyle/>
                    <a:p>
                      <a:r>
                        <a:rPr lang="en-US" sz="1200" dirty="0">
                          <a:effectLst/>
                        </a:rPr>
                        <a:t>  Academic Honors Diploma</a:t>
                      </a:r>
                      <a:endParaRPr lang="en-US" sz="1500" dirty="0">
                        <a:effectLst/>
                      </a:endParaRP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en-US" sz="1200">
                          <a:effectLst/>
                        </a:rPr>
                        <a:t>  Enrollment Honors Seal</a:t>
                      </a:r>
                      <a:endParaRPr lang="en-US" sz="1500">
                        <a:effectLst/>
                      </a:endParaRP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40024041"/>
                  </a:ext>
                </a:extLst>
              </a:tr>
              <a:tr h="455297">
                <a:tc>
                  <a:txBody>
                    <a:bodyPr/>
                    <a:lstStyle/>
                    <a:p>
                      <a:r>
                        <a:rPr lang="en-US" sz="1200" dirty="0">
                          <a:effectLst/>
                        </a:rPr>
                        <a:t>  Technical Honors Diploma</a:t>
                      </a:r>
                      <a:endParaRPr lang="en-US" sz="1500" dirty="0">
                        <a:effectLst/>
                      </a:endParaRP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en-US" sz="1200">
                          <a:effectLst/>
                        </a:rPr>
                        <a:t>  Enrollment Honors Plus Seal</a:t>
                      </a:r>
                      <a:endParaRPr lang="en-US" sz="1500">
                        <a:effectLst/>
                      </a:endParaRP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99478701"/>
                  </a:ext>
                </a:extLst>
              </a:tr>
              <a:tr h="414645">
                <a:tc>
                  <a:txBody>
                    <a:bodyPr/>
                    <a:lstStyle/>
                    <a:p>
                      <a:r>
                        <a:rPr lang="en-US" sz="1500">
                          <a:effectLst/>
                        </a:rPr>
                        <a:t> </a:t>
                      </a: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en-US" sz="1200">
                          <a:effectLst/>
                        </a:rPr>
                        <a:t>  Employment Honors Seal</a:t>
                      </a:r>
                      <a:endParaRPr lang="en-US" sz="1500">
                        <a:effectLst/>
                      </a:endParaRP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40073992"/>
                  </a:ext>
                </a:extLst>
              </a:tr>
              <a:tr h="422776">
                <a:tc>
                  <a:txBody>
                    <a:bodyPr/>
                    <a:lstStyle/>
                    <a:p>
                      <a:r>
                        <a:rPr lang="en-US" sz="1500">
                          <a:effectLst/>
                        </a:rPr>
                        <a:t> </a:t>
                      </a: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en-US" sz="1200">
                          <a:effectLst/>
                        </a:rPr>
                        <a:t>  Employment Honors Plus Seal</a:t>
                      </a:r>
                      <a:endParaRPr lang="en-US" sz="1500">
                        <a:effectLst/>
                      </a:endParaRP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783579933"/>
                  </a:ext>
                </a:extLst>
              </a:tr>
              <a:tr h="455297">
                <a:tc>
                  <a:txBody>
                    <a:bodyPr/>
                    <a:lstStyle/>
                    <a:p>
                      <a:r>
                        <a:rPr lang="en-US" sz="1500">
                          <a:effectLst/>
                        </a:rPr>
                        <a:t> </a:t>
                      </a: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en-US" sz="1200">
                          <a:effectLst/>
                        </a:rPr>
                        <a:t>  Enlistment &amp; Service Seal</a:t>
                      </a:r>
                      <a:endParaRPr lang="en-US" sz="1500">
                        <a:effectLst/>
                      </a:endParaRP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569657000"/>
                  </a:ext>
                </a:extLst>
              </a:tr>
              <a:tr h="520339">
                <a:tc>
                  <a:txBody>
                    <a:bodyPr/>
                    <a:lstStyle/>
                    <a:p>
                      <a:r>
                        <a:rPr lang="en-US" sz="1500">
                          <a:effectLst/>
                        </a:rPr>
                        <a:t> </a:t>
                      </a: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en-US" sz="1200" dirty="0">
                          <a:effectLst/>
                        </a:rPr>
                        <a:t>  Enlistment &amp; Service Plus Seal</a:t>
                      </a:r>
                      <a:endParaRPr lang="en-US" sz="1500" dirty="0">
                        <a:effectLst/>
                      </a:endParaRPr>
                    </a:p>
                  </a:txBody>
                  <a:tcPr marL="78051" marR="78051" marT="39025" marB="390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906627088"/>
                  </a:ext>
                </a:extLst>
              </a:tr>
            </a:tbl>
          </a:graphicData>
        </a:graphic>
      </p:graphicFrame>
    </p:spTree>
    <p:extLst>
      <p:ext uri="{BB962C8B-B14F-4D97-AF65-F5344CB8AC3E}">
        <p14:creationId xmlns:p14="http://schemas.microsoft.com/office/powerpoint/2010/main" val="894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1CE19A0A-55D1-4772-8A68-23830101A861}"/>
              </a:ext>
            </a:extLst>
          </p:cNvPr>
          <p:cNvGraphicFramePr>
            <a:graphicFrameLocks noChangeAspect="1"/>
          </p:cNvGraphicFramePr>
          <p:nvPr>
            <p:extLst>
              <p:ext uri="{D42A27DB-BD31-4B8C-83A1-F6EECF244321}">
                <p14:modId xmlns:p14="http://schemas.microsoft.com/office/powerpoint/2010/main" val="164958181"/>
              </p:ext>
            </p:extLst>
          </p:nvPr>
        </p:nvGraphicFramePr>
        <p:xfrm>
          <a:off x="1515533" y="313267"/>
          <a:ext cx="8703734" cy="6231465"/>
        </p:xfrm>
        <a:graphic>
          <a:graphicData uri="http://schemas.openxmlformats.org/presentationml/2006/ole">
            <mc:AlternateContent xmlns:mc="http://schemas.openxmlformats.org/markup-compatibility/2006">
              <mc:Choice xmlns:v="urn:schemas-microsoft-com:vml" Requires="v">
                <p:oleObj spid="_x0000_s1029" name="Acrobat Document" r:id="rId3" imgW="5829257" imgH="7543568" progId="Acrobat.Document.DC">
                  <p:embed/>
                </p:oleObj>
              </mc:Choice>
              <mc:Fallback>
                <p:oleObj name="Acrobat Document" r:id="rId3" imgW="5829257" imgH="7543568" progId="Acrobat.Document.DC">
                  <p:embed/>
                  <p:pic>
                    <p:nvPicPr>
                      <p:cNvPr id="0" name=""/>
                      <p:cNvPicPr/>
                      <p:nvPr/>
                    </p:nvPicPr>
                    <p:blipFill>
                      <a:blip r:embed="rId4"/>
                      <a:stretch>
                        <a:fillRect/>
                      </a:stretch>
                    </p:blipFill>
                    <p:spPr>
                      <a:xfrm>
                        <a:off x="1515533" y="313267"/>
                        <a:ext cx="8703734" cy="6231465"/>
                      </a:xfrm>
                      <a:prstGeom prst="rect">
                        <a:avLst/>
                      </a:prstGeom>
                    </p:spPr>
                  </p:pic>
                </p:oleObj>
              </mc:Fallback>
            </mc:AlternateContent>
          </a:graphicData>
        </a:graphic>
      </p:graphicFrame>
    </p:spTree>
    <p:extLst>
      <p:ext uri="{BB962C8B-B14F-4D97-AF65-F5344CB8AC3E}">
        <p14:creationId xmlns:p14="http://schemas.microsoft.com/office/powerpoint/2010/main" val="417540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61A7-662A-40C1-A82B-F8E5B191BD60}"/>
              </a:ext>
            </a:extLst>
          </p:cNvPr>
          <p:cNvSpPr>
            <a:spLocks noGrp="1"/>
          </p:cNvSpPr>
          <p:nvPr>
            <p:ph type="title"/>
          </p:nvPr>
        </p:nvSpPr>
        <p:spPr>
          <a:xfrm>
            <a:off x="838200" y="365125"/>
            <a:ext cx="10515600" cy="721291"/>
          </a:xfrm>
        </p:spPr>
        <p:txBody>
          <a:bodyPr/>
          <a:lstStyle/>
          <a:p>
            <a:pPr algn="ctr"/>
            <a:r>
              <a:rPr lang="en-US" dirty="0"/>
              <a:t>IN New Diploma (Pathway)</a:t>
            </a:r>
          </a:p>
        </p:txBody>
      </p:sp>
      <p:pic>
        <p:nvPicPr>
          <p:cNvPr id="6" name="Content Placeholder 5">
            <a:extLst>
              <a:ext uri="{FF2B5EF4-FFF2-40B4-BE49-F238E27FC236}">
                <a16:creationId xmlns:a16="http://schemas.microsoft.com/office/drawing/2014/main" id="{996D6AD2-90B3-47F5-A165-A4771EC420EC}"/>
              </a:ext>
            </a:extLst>
          </p:cNvPr>
          <p:cNvPicPr>
            <a:picLocks noGrp="1" noChangeAspect="1"/>
          </p:cNvPicPr>
          <p:nvPr>
            <p:ph sz="half" idx="2"/>
          </p:nvPr>
        </p:nvPicPr>
        <p:blipFill>
          <a:blip r:embed="rId2"/>
          <a:stretch>
            <a:fillRect/>
          </a:stretch>
        </p:blipFill>
        <p:spPr>
          <a:xfrm>
            <a:off x="6553200" y="1430867"/>
            <a:ext cx="4656667" cy="4746096"/>
          </a:xfrm>
          <a:prstGeom prst="rect">
            <a:avLst/>
          </a:prstGeom>
        </p:spPr>
      </p:pic>
      <p:pic>
        <p:nvPicPr>
          <p:cNvPr id="8" name="Graphic 7" descr="Add">
            <a:extLst>
              <a:ext uri="{FF2B5EF4-FFF2-40B4-BE49-F238E27FC236}">
                <a16:creationId xmlns:a16="http://schemas.microsoft.com/office/drawing/2014/main" id="{2ADDF2BC-1494-418B-83C0-8EC03A451C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3683" y="2971800"/>
            <a:ext cx="606582" cy="622426"/>
          </a:xfrm>
          <a:prstGeom prst="rect">
            <a:avLst/>
          </a:prstGeom>
        </p:spPr>
      </p:pic>
      <p:sp>
        <p:nvSpPr>
          <p:cNvPr id="13" name="Content Placeholder 12">
            <a:extLst>
              <a:ext uri="{FF2B5EF4-FFF2-40B4-BE49-F238E27FC236}">
                <a16:creationId xmlns:a16="http://schemas.microsoft.com/office/drawing/2014/main" id="{84C2F655-AA4D-4382-B2F9-C4CF47ED6215}"/>
              </a:ext>
            </a:extLst>
          </p:cNvPr>
          <p:cNvSpPr>
            <a:spLocks noGrp="1"/>
          </p:cNvSpPr>
          <p:nvPr>
            <p:ph sz="half" idx="1"/>
          </p:nvPr>
        </p:nvSpPr>
        <p:spPr>
          <a:xfrm>
            <a:off x="838200" y="1430867"/>
            <a:ext cx="4865483" cy="461307"/>
          </a:xfrm>
        </p:spPr>
        <p:txBody>
          <a:bodyPr>
            <a:normAutofit lnSpcReduction="10000"/>
          </a:bodyPr>
          <a:lstStyle/>
          <a:p>
            <a:pPr marL="0" indent="0">
              <a:buNone/>
            </a:pPr>
            <a:r>
              <a:rPr lang="en-US" sz="1400" b="1" u="sng" dirty="0"/>
              <a:t>43 Credits</a:t>
            </a:r>
            <a:r>
              <a:rPr lang="en-US" sz="1400" b="1" dirty="0"/>
              <a:t> (42 Indiana required courses + 1 Clay Community Schools requirement) </a:t>
            </a:r>
          </a:p>
        </p:txBody>
      </p:sp>
      <p:pic>
        <p:nvPicPr>
          <p:cNvPr id="16" name="Picture 15">
            <a:extLst>
              <a:ext uri="{FF2B5EF4-FFF2-40B4-BE49-F238E27FC236}">
                <a16:creationId xmlns:a16="http://schemas.microsoft.com/office/drawing/2014/main" id="{048C1E5A-9A85-4F81-8648-FDE7A701B813}"/>
              </a:ext>
            </a:extLst>
          </p:cNvPr>
          <p:cNvPicPr>
            <a:picLocks noChangeAspect="1"/>
          </p:cNvPicPr>
          <p:nvPr/>
        </p:nvPicPr>
        <p:blipFill>
          <a:blip r:embed="rId5"/>
          <a:stretch>
            <a:fillRect/>
          </a:stretch>
        </p:blipFill>
        <p:spPr>
          <a:xfrm>
            <a:off x="838200" y="1948074"/>
            <a:ext cx="4800600" cy="4479886"/>
          </a:xfrm>
          <a:prstGeom prst="rect">
            <a:avLst/>
          </a:prstGeom>
        </p:spPr>
      </p:pic>
    </p:spTree>
    <p:extLst>
      <p:ext uri="{BB962C8B-B14F-4D97-AF65-F5344CB8AC3E}">
        <p14:creationId xmlns:p14="http://schemas.microsoft.com/office/powerpoint/2010/main" val="5714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621337-2EB5-4CC1-B86B-3A926D8F4252}"/>
              </a:ext>
            </a:extLst>
          </p:cNvPr>
          <p:cNvSpPr/>
          <p:nvPr/>
        </p:nvSpPr>
        <p:spPr>
          <a:xfrm>
            <a:off x="5977217" y="3244334"/>
            <a:ext cx="237566" cy="369332"/>
          </a:xfrm>
          <a:prstGeom prst="rect">
            <a:avLst/>
          </a:prstGeom>
        </p:spPr>
        <p:txBody>
          <a:bodyPr wrap="none">
            <a:spAutoFit/>
          </a:bodyPr>
          <a:lstStyle/>
          <a:p>
            <a:r>
              <a:rPr lang="en-US" dirty="0"/>
              <a:t> </a:t>
            </a:r>
          </a:p>
        </p:txBody>
      </p:sp>
      <p:sp>
        <p:nvSpPr>
          <p:cNvPr id="3" name="Rectangle 2">
            <a:extLst>
              <a:ext uri="{FF2B5EF4-FFF2-40B4-BE49-F238E27FC236}">
                <a16:creationId xmlns:a16="http://schemas.microsoft.com/office/drawing/2014/main" id="{455064BA-3F6D-4602-A672-3A2A691A4981}"/>
              </a:ext>
            </a:extLst>
          </p:cNvPr>
          <p:cNvSpPr/>
          <p:nvPr/>
        </p:nvSpPr>
        <p:spPr>
          <a:xfrm>
            <a:off x="5977217" y="3244334"/>
            <a:ext cx="237566" cy="369332"/>
          </a:xfrm>
          <a:prstGeom prst="rect">
            <a:avLst/>
          </a:prstGeom>
        </p:spPr>
        <p:txBody>
          <a:bodyPr wrap="none">
            <a:spAutoFit/>
          </a:bodyPr>
          <a:lstStyle/>
          <a:p>
            <a:r>
              <a:rPr lang="en-US" dirty="0"/>
              <a:t> </a:t>
            </a:r>
          </a:p>
        </p:txBody>
      </p:sp>
      <p:pic>
        <p:nvPicPr>
          <p:cNvPr id="4" name="Picture 3">
            <a:extLst>
              <a:ext uri="{FF2B5EF4-FFF2-40B4-BE49-F238E27FC236}">
                <a16:creationId xmlns:a16="http://schemas.microsoft.com/office/drawing/2014/main" id="{2BC37A19-6CE3-49A3-992D-2703BC4F5424}"/>
              </a:ext>
            </a:extLst>
          </p:cNvPr>
          <p:cNvPicPr>
            <a:picLocks noChangeAspect="1"/>
          </p:cNvPicPr>
          <p:nvPr/>
        </p:nvPicPr>
        <p:blipFill>
          <a:blip r:embed="rId2"/>
          <a:stretch>
            <a:fillRect/>
          </a:stretch>
        </p:blipFill>
        <p:spPr>
          <a:xfrm>
            <a:off x="1439333" y="287866"/>
            <a:ext cx="9990667" cy="6570133"/>
          </a:xfrm>
          <a:prstGeom prst="rect">
            <a:avLst/>
          </a:prstGeom>
        </p:spPr>
      </p:pic>
    </p:spTree>
    <p:extLst>
      <p:ext uri="{BB962C8B-B14F-4D97-AF65-F5344CB8AC3E}">
        <p14:creationId xmlns:p14="http://schemas.microsoft.com/office/powerpoint/2010/main" val="3063033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5A62-C85D-432E-84C0-DCAE7DC7B505}"/>
              </a:ext>
            </a:extLst>
          </p:cNvPr>
          <p:cNvSpPr>
            <a:spLocks noGrp="1"/>
          </p:cNvSpPr>
          <p:nvPr>
            <p:ph type="title"/>
          </p:nvPr>
        </p:nvSpPr>
        <p:spPr/>
        <p:txBody>
          <a:bodyPr>
            <a:normAutofit/>
          </a:bodyPr>
          <a:lstStyle/>
          <a:p>
            <a:r>
              <a:rPr lang="en-US" sz="1400" b="1" u="sng" dirty="0"/>
              <a:t>A readiness seal is not required for graduation</a:t>
            </a:r>
            <a:r>
              <a:rPr lang="en-US" sz="1400" b="1" dirty="0"/>
              <a:t>.  However, if a student does not earn a readiness seal, they will need to complete a graduation pathway, demonstrate employability skills, and demonstrate post-secondary readiness, something all graduates currently must accomplish.</a:t>
            </a:r>
          </a:p>
        </p:txBody>
      </p:sp>
      <p:sp>
        <p:nvSpPr>
          <p:cNvPr id="3" name="Content Placeholder 2">
            <a:extLst>
              <a:ext uri="{FF2B5EF4-FFF2-40B4-BE49-F238E27FC236}">
                <a16:creationId xmlns:a16="http://schemas.microsoft.com/office/drawing/2014/main" id="{DDDE665E-0032-4428-8E61-500CEAFFD5A4}"/>
              </a:ext>
            </a:extLst>
          </p:cNvPr>
          <p:cNvSpPr>
            <a:spLocks noGrp="1"/>
          </p:cNvSpPr>
          <p:nvPr>
            <p:ph idx="1"/>
          </p:nvPr>
        </p:nvSpPr>
        <p:spPr/>
        <p:txBody>
          <a:bodyPr>
            <a:normAutofit fontScale="55000" lnSpcReduction="20000"/>
          </a:bodyPr>
          <a:lstStyle/>
          <a:p>
            <a:pPr marL="0" indent="0">
              <a:buNone/>
            </a:pPr>
            <a:r>
              <a:rPr lang="en-US" b="1" dirty="0"/>
              <a:t>Here are examples of diploma/seal combinations:</a:t>
            </a:r>
            <a:endParaRPr lang="en-US" dirty="0"/>
          </a:p>
          <a:p>
            <a:endParaRPr lang="en-US" dirty="0"/>
          </a:p>
          <a:p>
            <a:r>
              <a:rPr lang="en-US" dirty="0"/>
              <a:t>Student A:  New Indiana Diploma with a required graduation pathway, employability skills, and post-secondary readiness</a:t>
            </a:r>
          </a:p>
          <a:p>
            <a:r>
              <a:rPr lang="en-US" dirty="0"/>
              <a:t>Student B:  New Indiana Diploma with an Enrollment Honors Seal</a:t>
            </a:r>
          </a:p>
          <a:p>
            <a:r>
              <a:rPr lang="en-US" dirty="0"/>
              <a:t>Student C:  New Indiana Diploma with an Employment Honors Plus Seal</a:t>
            </a:r>
          </a:p>
          <a:p>
            <a:r>
              <a:rPr lang="en-US" dirty="0"/>
              <a:t>Student D:  New Indiana Diploma with an Enlistment and Service Honors Plus Seal and an Employment Honors Seal</a:t>
            </a:r>
          </a:p>
          <a:p>
            <a:pPr marL="0" indent="0">
              <a:buNone/>
            </a:pPr>
            <a:r>
              <a:rPr lang="en-US" dirty="0"/>
              <a:t> </a:t>
            </a:r>
          </a:p>
          <a:p>
            <a:endParaRPr lang="en-US" b="1" dirty="0"/>
          </a:p>
          <a:p>
            <a:pPr marL="0" indent="0">
              <a:buNone/>
            </a:pPr>
            <a:r>
              <a:rPr lang="en-US" dirty="0"/>
              <a:t>As you can see, students must earn the New Indiana Diploma.  Readiness seals on the other hand, are not required but additions recognizing further achievement.  Also, the seals are not exclusive of each other and may be earned in combination.</a:t>
            </a:r>
            <a:r>
              <a:rPr lang="en-US" b="1" dirty="0"/>
              <a:t> </a:t>
            </a:r>
            <a:endParaRPr lang="en-US" dirty="0"/>
          </a:p>
          <a:p>
            <a:pPr marL="0" indent="0">
              <a:buNone/>
            </a:pPr>
            <a:r>
              <a:rPr lang="en-US" dirty="0"/>
              <a:t> </a:t>
            </a:r>
          </a:p>
          <a:p>
            <a:pPr marL="0" indent="0">
              <a:buNone/>
            </a:pPr>
            <a:r>
              <a:rPr lang="en-US" dirty="0"/>
              <a:t>Again, </a:t>
            </a:r>
            <a:r>
              <a:rPr lang="en-US" u="sng" dirty="0"/>
              <a:t>if a student does not earn an honors seal, they must achieve a graduation pathway, demonstrate employability skills, and demonstrate post-secondary readiness.  Students who earn an honors seal, do not have to meet these requirements.</a:t>
            </a:r>
            <a:r>
              <a:rPr lang="en-US" dirty="0"/>
              <a:t> </a:t>
            </a:r>
          </a:p>
          <a:p>
            <a:endParaRPr lang="en-US" dirty="0"/>
          </a:p>
        </p:txBody>
      </p:sp>
    </p:spTree>
    <p:extLst>
      <p:ext uri="{BB962C8B-B14F-4D97-AF65-F5344CB8AC3E}">
        <p14:creationId xmlns:p14="http://schemas.microsoft.com/office/powerpoint/2010/main" val="345554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4DFE-FE58-4B4D-9033-31972407F2FC}"/>
              </a:ext>
            </a:extLst>
          </p:cNvPr>
          <p:cNvSpPr>
            <a:spLocks noGrp="1"/>
          </p:cNvSpPr>
          <p:nvPr>
            <p:ph type="title"/>
          </p:nvPr>
        </p:nvSpPr>
        <p:spPr>
          <a:xfrm>
            <a:off x="839788" y="365125"/>
            <a:ext cx="10515600" cy="1056269"/>
          </a:xfrm>
        </p:spPr>
        <p:txBody>
          <a:bodyPr/>
          <a:lstStyle/>
          <a:p>
            <a:pPr algn="ctr"/>
            <a:r>
              <a:rPr lang="en-US" dirty="0"/>
              <a:t>IN Honors Seal Diploma</a:t>
            </a:r>
          </a:p>
        </p:txBody>
      </p:sp>
      <p:sp>
        <p:nvSpPr>
          <p:cNvPr id="3" name="Text Placeholder 2">
            <a:extLst>
              <a:ext uri="{FF2B5EF4-FFF2-40B4-BE49-F238E27FC236}">
                <a16:creationId xmlns:a16="http://schemas.microsoft.com/office/drawing/2014/main" id="{2A69A486-D0D6-44D5-8207-AA74C00493CC}"/>
              </a:ext>
            </a:extLst>
          </p:cNvPr>
          <p:cNvSpPr>
            <a:spLocks noGrp="1"/>
          </p:cNvSpPr>
          <p:nvPr>
            <p:ph type="body" idx="1"/>
          </p:nvPr>
        </p:nvSpPr>
        <p:spPr>
          <a:xfrm>
            <a:off x="678586" y="1264702"/>
            <a:ext cx="5183188" cy="1056269"/>
          </a:xfrm>
        </p:spPr>
        <p:txBody>
          <a:bodyPr>
            <a:normAutofit/>
          </a:bodyPr>
          <a:lstStyle/>
          <a:p>
            <a:pPr lvl="0"/>
            <a:r>
              <a:rPr lang="en-US" sz="1400" u="sng" dirty="0">
                <a:solidFill>
                  <a:prstClr val="black"/>
                </a:solidFill>
              </a:rPr>
              <a:t>43 Credits</a:t>
            </a:r>
            <a:r>
              <a:rPr lang="en-US" sz="1400" dirty="0">
                <a:solidFill>
                  <a:prstClr val="black"/>
                </a:solidFill>
              </a:rPr>
              <a:t> (42 Indiana required courses + 1 Clay Community Schools requirement) </a:t>
            </a:r>
          </a:p>
          <a:p>
            <a:endParaRPr lang="en-US" dirty="0"/>
          </a:p>
        </p:txBody>
      </p:sp>
      <p:pic>
        <p:nvPicPr>
          <p:cNvPr id="7" name="Content Placeholder 6">
            <a:extLst>
              <a:ext uri="{FF2B5EF4-FFF2-40B4-BE49-F238E27FC236}">
                <a16:creationId xmlns:a16="http://schemas.microsoft.com/office/drawing/2014/main" id="{AF61D1FA-F1D6-4B94-997B-7E657B482401}"/>
              </a:ext>
            </a:extLst>
          </p:cNvPr>
          <p:cNvPicPr>
            <a:picLocks noGrp="1" noChangeAspect="1"/>
          </p:cNvPicPr>
          <p:nvPr>
            <p:ph sz="half" idx="2"/>
          </p:nvPr>
        </p:nvPicPr>
        <p:blipFill>
          <a:blip r:embed="rId2"/>
          <a:stretch>
            <a:fillRect/>
          </a:stretch>
        </p:blipFill>
        <p:spPr>
          <a:xfrm>
            <a:off x="836612" y="1910281"/>
            <a:ext cx="5025162" cy="4582594"/>
          </a:xfrm>
          <a:prstGeom prst="rect">
            <a:avLst/>
          </a:prstGeom>
        </p:spPr>
      </p:pic>
      <p:sp>
        <p:nvSpPr>
          <p:cNvPr id="5" name="Text Placeholder 4">
            <a:extLst>
              <a:ext uri="{FF2B5EF4-FFF2-40B4-BE49-F238E27FC236}">
                <a16:creationId xmlns:a16="http://schemas.microsoft.com/office/drawing/2014/main" id="{90C22D63-0EC7-4FC0-B19E-BE33AFCEFE9E}"/>
              </a:ext>
            </a:extLst>
          </p:cNvPr>
          <p:cNvSpPr>
            <a:spLocks noGrp="1"/>
          </p:cNvSpPr>
          <p:nvPr>
            <p:ph type="body" sz="quarter" idx="3"/>
          </p:nvPr>
        </p:nvSpPr>
        <p:spPr>
          <a:xfrm>
            <a:off x="6172200" y="1358020"/>
            <a:ext cx="5244220" cy="325925"/>
          </a:xfrm>
        </p:spPr>
        <p:txBody>
          <a:bodyPr>
            <a:normAutofit/>
          </a:bodyPr>
          <a:lstStyle/>
          <a:p>
            <a:pPr algn="ctr"/>
            <a:r>
              <a:rPr lang="en-US" sz="1600" dirty="0">
                <a:solidFill>
                  <a:prstClr val="black"/>
                </a:solidFill>
              </a:rPr>
              <a:t>Honors Seals (may earn one or multiple seals)</a:t>
            </a:r>
            <a:endParaRPr lang="en-US" sz="1600" dirty="0"/>
          </a:p>
        </p:txBody>
      </p:sp>
      <p:pic>
        <p:nvPicPr>
          <p:cNvPr id="22" name="Content Placeholder 21">
            <a:extLst>
              <a:ext uri="{FF2B5EF4-FFF2-40B4-BE49-F238E27FC236}">
                <a16:creationId xmlns:a16="http://schemas.microsoft.com/office/drawing/2014/main" id="{7AD87970-1EEC-4B74-977E-925E29F1A9C5}"/>
              </a:ext>
            </a:extLst>
          </p:cNvPr>
          <p:cNvPicPr>
            <a:picLocks noGrp="1" noChangeAspect="1"/>
          </p:cNvPicPr>
          <p:nvPr>
            <p:ph sz="quarter" idx="4"/>
          </p:nvPr>
        </p:nvPicPr>
        <p:blipFill>
          <a:blip r:embed="rId3"/>
          <a:stretch>
            <a:fillRect/>
          </a:stretch>
        </p:blipFill>
        <p:spPr>
          <a:xfrm>
            <a:off x="6963037" y="1683946"/>
            <a:ext cx="4155541" cy="4808929"/>
          </a:xfrm>
          <a:prstGeom prst="rect">
            <a:avLst/>
          </a:prstGeom>
        </p:spPr>
      </p:pic>
      <p:pic>
        <p:nvPicPr>
          <p:cNvPr id="24" name="Graphic 23" descr="Add">
            <a:extLst>
              <a:ext uri="{FF2B5EF4-FFF2-40B4-BE49-F238E27FC236}">
                <a16:creationId xmlns:a16="http://schemas.microsoft.com/office/drawing/2014/main" id="{9DAADDCD-B938-46A0-9F57-2607CA8BD3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39072" y="3069124"/>
            <a:ext cx="561315" cy="615635"/>
          </a:xfrm>
          <a:prstGeom prst="rect">
            <a:avLst/>
          </a:prstGeom>
        </p:spPr>
      </p:pic>
    </p:spTree>
    <p:extLst>
      <p:ext uri="{BB962C8B-B14F-4D97-AF65-F5344CB8AC3E}">
        <p14:creationId xmlns:p14="http://schemas.microsoft.com/office/powerpoint/2010/main" val="3215905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2013</Words>
  <Application>Microsoft Office PowerPoint</Application>
  <PresentationFormat>Widescreen</PresentationFormat>
  <Paragraphs>317</Paragraphs>
  <Slides>29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8" baseType="lpstr">
      <vt:lpstr>Arial</vt:lpstr>
      <vt:lpstr>Calibri</vt:lpstr>
      <vt:lpstr>Calibri Light</vt:lpstr>
      <vt:lpstr>IBM Plex Sans</vt:lpstr>
      <vt:lpstr>IBM Plex Sans Light</vt:lpstr>
      <vt:lpstr>Montserrat</vt:lpstr>
      <vt:lpstr>Office Theme</vt:lpstr>
      <vt:lpstr>Acrobat Document</vt:lpstr>
      <vt:lpstr>Document</vt:lpstr>
      <vt:lpstr>Introductions</vt:lpstr>
      <vt:lpstr>CCHS Daily Schedule</vt:lpstr>
      <vt:lpstr>Class of 2029 Diplomas  </vt:lpstr>
      <vt:lpstr>The following chart shows current and new diploma language.  It is important to note that both sets of describers will be used for the next three years until the class of 2028 graduates.  Though current and new language have similar context, their meanings are different.  For example, the current Technical Honors is not the same as the Employment Honors Seal</vt:lpstr>
      <vt:lpstr>PowerPoint Presentation</vt:lpstr>
      <vt:lpstr>IN New Diploma (Pathway)</vt:lpstr>
      <vt:lpstr>PowerPoint Presentation</vt:lpstr>
      <vt:lpstr>A readiness seal is not required for graduation.  However, if a student does not earn a readiness seal, they will need to complete a graduation pathway, demonstrate employability skills, and demonstrate post-secondary readiness, something all graduates currently must accomplish.</vt:lpstr>
      <vt:lpstr>IN Honors Seal Diploma</vt:lpstr>
      <vt:lpstr>Choosing a Readiness Seal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Honors Plus Seals</vt:lpstr>
      <vt:lpstr>PowerPoint Presentation</vt:lpstr>
      <vt:lpstr>PowerPoint Presentation</vt:lpstr>
      <vt:lpstr>PowerPoint Presentation</vt:lpstr>
      <vt:lpstr>Once again, a readiness seal is not required for graduation.  However, if a student does not earn a readiness seal, they will need to complete a graduation pathway, demonstrate employability skills, and demonstrate post-secondary readiness, something all graduates currently must accomplish.</vt:lpstr>
      <vt:lpstr>Honors Seals   vs   Honors Plus Seals</vt:lpstr>
      <vt:lpstr>Traditional High School Pieces that have not changed </vt:lpstr>
      <vt:lpstr>Sample 4-year Plans</vt:lpstr>
      <vt:lpstr>Personalized Electives</vt:lpstr>
      <vt:lpstr>21st Century Scholars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2029 Diplomas</dc:title>
  <dc:creator>Jennifer Gerber</dc:creator>
  <cp:lastModifiedBy>Michael Owens</cp:lastModifiedBy>
  <cp:revision>52</cp:revision>
  <dcterms:created xsi:type="dcterms:W3CDTF">2025-01-31T18:50:41Z</dcterms:created>
  <dcterms:modified xsi:type="dcterms:W3CDTF">2025-03-07T00:43:03Z</dcterms:modified>
</cp:coreProperties>
</file>